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2"/>
    <p:sldMasterId id="2147483672" r:id="rId3"/>
    <p:sldMasterId id="2147483683" r:id="rId4"/>
    <p:sldMasterId id="2147483694" r:id="rId5"/>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embeddedFontLst>
    <p:embeddedFont>
      <p:font typeface="Calibri" panose="020F0502020204030204" pitchFamily="34" charset="0"/>
      <p:regular r:id="rId34"/>
      <p:bold r:id="rId35"/>
      <p:italic r:id="rId36"/>
      <p:boldItalic r:id="rId37"/>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0535EDA-DF7B-490C-8A1A-94EAE19E3239}" type="datetimeFigureOut">
              <a:rPr lang="de-DE"/>
              <a:t>23.10.2025</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361C434-2861-42A5-BCFF-B08B0BB8EF50}"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DD2239B-8931-BD2B-BDDB-3289AB58B6D1}"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B059CA-025D-F248-FECB-1145353ECB8E}"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2D636F2-9592-DF15-8940-9A816061CB13}"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5A8D40D-2E48-2041-DB23-1165FAE58833}"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810BC95-07EF-A4CF-994E-143377DDC6AA}"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A95FD11-BF97-75DE-8745-45547DDF6987}"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C94E6C0-E82B-D52C-5452-CF71532DF05F}"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4E9720D-50FB-F007-D527-538720186143}"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7E5F9DC-9C7E-92CD-0DBA-CDF343EAC73D}"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EE8C54A-2191-4390-9427-21B0C4BAF1D0}"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6B79FF5-F6D7-8E54-214F-C9CE39B4D1D6}"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AC35079-5466-9191-7346-AD7207BC6353}"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F96506E-163D-4A7D-A5D1-0C7976AD0FFC}"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6D2B703-C466-2E9C-4AAE-9001D0030D66}"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0AEEE2-F41D-FFB2-5718-C6DCBEBF21BD}"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3E5EDCC-A869-2F84-53E4-F71C5EAB0E67}"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8011E6-39A1-F726-10DF-9DDD92B80712}"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CFD9634-1C26-DBED-0801-5C4314B7EF7F}"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DDE1ECA-2685-947C-5B75-5A0A641534EC}"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9D3D1BC-A5F5-3FFC-759A-49B2862DC2A1}" type="slidenum">
              <a:rPr/>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7CDD4C1-DA2C-CA8E-F0B5-50D47BF65E50}"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928CA9E-B093-4274-5DF4-9C407053E7C9}"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3B79368-7E4D-D91A-0205-3C25A3773B6E}"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6A059A-AEA6-F974-76E4-C3124805AC6E}"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42041940" name="Slide Image Placeholder 1"/>
          <p:cNvSpPr>
            <a:spLocks noGrp="1" noRot="1" noChangeAspect="1"/>
          </p:cNvSpPr>
          <p:nvPr>
            <p:ph type="sldImg"/>
          </p:nvPr>
        </p:nvSpPr>
        <p:spPr bwMode="auto"/>
      </p:sp>
      <p:sp>
        <p:nvSpPr>
          <p:cNvPr id="1815985196" name="Notes Placeholder 2"/>
          <p:cNvSpPr>
            <a:spLocks noGrp="1"/>
          </p:cNvSpPr>
          <p:nvPr>
            <p:ph type="body" idx="1"/>
          </p:nvPr>
        </p:nvSpPr>
        <p:spPr bwMode="auto"/>
        <p:txBody>
          <a:bodyPr/>
          <a:lstStyle/>
          <a:p>
            <a:pPr>
              <a:defRPr/>
            </a:pPr>
            <a:endParaRPr/>
          </a:p>
        </p:txBody>
      </p:sp>
      <p:sp>
        <p:nvSpPr>
          <p:cNvPr id="1391425643" name="Slide Number Placeholder 3"/>
          <p:cNvSpPr>
            <a:spLocks noGrp="1"/>
          </p:cNvSpPr>
          <p:nvPr>
            <p:ph type="sldNum" sz="quarter" idx="10"/>
          </p:nvPr>
        </p:nvSpPr>
        <p:spPr bwMode="auto"/>
        <p:txBody>
          <a:bodyPr/>
          <a:lstStyle/>
          <a:p>
            <a:pPr>
              <a:defRPr/>
            </a:pPr>
            <a:fld id="{9CD79337-A325-EC5D-1AA3-0DE4E5E0736E}"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F2836A7-6978-A5C9-01A4-22BE0BD91773}"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B58CA83-74C1-1C04-05A3-6FDAF20850CD}"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itelfolie">
    <p:bg>
      <p:bgPr>
        <a:solidFill>
          <a:schemeClr val="accent3"/>
        </a:solidFill>
        <a:effectLst/>
      </p:bgPr>
    </p:bg>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Titelfolie-VORHANDEN">
    <p:bg>
      <p:bgPr>
        <a:solidFill>
          <a:schemeClr val="accent3"/>
        </a:solidFill>
        <a:effectLst/>
      </p:bgPr>
    </p:bg>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bg>
      <p:bgPr>
        <a:solidFill>
          <a:schemeClr val="accent3"/>
        </a:solidFill>
        <a:effectLst/>
      </p:bgPr>
    </p:bg>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bg>
      <p:bgPr>
        <a:solidFill>
          <a:schemeClr val="accent3"/>
        </a:solidFill>
        <a:effectLst/>
      </p:bgPr>
    </p:bg>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1_Bild rechts und Text_VORHANDEN">
    <p:bg>
      <p:bgPr>
        <a:solidFill>
          <a:schemeClr val="accent3"/>
        </a:solidFill>
        <a:effectLst/>
      </p:bgPr>
    </p:bg>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bg>
      <p:bgPr>
        <a:solidFill>
          <a:schemeClr val="accent3"/>
        </a:solidFill>
        <a:effectLst/>
      </p:bgPr>
    </p:bg>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bg>
      <p:bgPr>
        <a:solidFill>
          <a:schemeClr val="accent3"/>
        </a:solidFill>
        <a:effectLst/>
      </p:bgPr>
    </p:bg>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bg>
      <p:bgPr>
        <a:solidFill>
          <a:schemeClr val="accent3"/>
        </a:solidFill>
        <a:effectLst/>
      </p:bgPr>
    </p:bg>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bg>
      <p:bgPr>
        <a:solidFill>
          <a:schemeClr val="accent3"/>
        </a:solidFill>
        <a:effectLst/>
      </p:bgPr>
    </p:bg>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lvl1pPr>
              <a:defRPr>
                <a:latin typeface="+mn-lt"/>
              </a:defRPr>
            </a:lvl1pPr>
          </a:lstStyle>
          <a:p>
            <a:pPr>
              <a:defRPr/>
            </a:pPr>
            <a:r>
              <a:rPr lang="de-DE"/>
              <a:t>Bild durch Klicken auf Symbol hinzufügen</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bg>
      <p:bgPr>
        <a:solidFill>
          <a:schemeClr val="accent3"/>
        </a:solidFill>
        <a:effectLst/>
      </p:bgPr>
    </p:bg>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bg>
      <p:bgPr>
        <a:solidFill>
          <a:schemeClr val="accent3"/>
        </a:solidFill>
        <a:effectLst/>
      </p:bgPr>
    </p:bg>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Abspann">
    <p:bg>
      <p:bgPr>
        <a:solidFill>
          <a:schemeClr val="accent3"/>
        </a:solidFill>
        <a:effectLst/>
      </p:bgPr>
    </p:bg>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Ellipse 4"/>
          <p:cNvSpPr/>
          <p:nvPr/>
        </p:nvSpPr>
        <p:spPr bwMode="auto">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3"/>
          <p:cNvSpPr/>
          <p:nvPr/>
        </p:nvSpPr>
        <p:spPr bwMode="auto">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2"/>
          <p:cNvSpPr/>
          <p:nvPr/>
        </p:nvSpPr>
        <p:spPr bwMode="auto">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
          <p:cNvSpPr/>
          <p:nvPr/>
        </p:nvSpPr>
        <p:spPr bwMode="auto">
          <a:xfrm>
            <a:off x="501899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Bildplatzhalter 1"/>
          <p:cNvSpPr>
            <a:spLocks noGrp="1" noChangeAspect="1"/>
          </p:cNvSpPr>
          <p:nvPr>
            <p:ph type="pic" sz="quarter" idx="11" hasCustomPrompt="1"/>
          </p:nvPr>
        </p:nvSpPr>
        <p:spPr bwMode="auto">
          <a:xfrm>
            <a:off x="601413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11" name="Titelplatzhalter 8"/>
          <p:cNvSpPr>
            <a:spLocks noGrp="1"/>
          </p:cNvSpPr>
          <p:nvPr>
            <p:ph type="title" hasCustomPrompt="1"/>
          </p:nvPr>
        </p:nvSpPr>
        <p:spPr bwMode="auto">
          <a:xfrm>
            <a:off x="391161" y="3429000"/>
            <a:ext cx="5704840" cy="697004"/>
          </a:xfrm>
          <a:prstGeom prst="rect">
            <a:avLst/>
          </a:prstGeom>
          <a:solidFill>
            <a:srgbClr val="FFFFFF">
              <a:alpha val="80000"/>
            </a:srgbClr>
          </a:solidFill>
        </p:spPr>
        <p:txBody>
          <a:bodyPr vert="horz" wrap="square" lIns="360000" tIns="180000" rIns="180000" bIns="180000" rtlCol="0" anchor="b" anchorCtr="0">
            <a:spAutoFit/>
          </a:bodyPr>
          <a:lstStyle>
            <a:lvl1pPr>
              <a:defRPr lang="de-DE">
                <a:latin typeface="+mj-lt"/>
              </a:defRPr>
            </a:lvl1pPr>
          </a:lstStyle>
          <a:p>
            <a:pPr>
              <a:defRPr/>
            </a:pPr>
            <a:r>
              <a:rPr lang="de-DE"/>
              <a:t>Vortragstitel</a:t>
            </a:r>
            <a:endParaRPr/>
          </a:p>
        </p:txBody>
      </p:sp>
      <p:sp>
        <p:nvSpPr>
          <p:cNvPr id="3" name="Textplatzhalter 2"/>
          <p:cNvSpPr>
            <a:spLocks noGrp="1"/>
          </p:cNvSpPr>
          <p:nvPr>
            <p:ph type="body" sz="quarter" idx="12" hasCustomPrompt="1"/>
          </p:nvPr>
        </p:nvSpPr>
        <p:spPr bwMode="auto">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a:latin typeface="+mn-lt"/>
              </a:defRPr>
            </a:lvl1pPr>
          </a:lstStyle>
          <a:p>
            <a:pPr lvl="0">
              <a:defRPr/>
            </a:pPr>
            <a:r>
              <a:rPr lang="de-DE"/>
              <a:t>Untertitel oder Vortragender</a:t>
            </a:r>
            <a:endParaRPr/>
          </a:p>
          <a:p>
            <a:pPr lvl="0">
              <a:defRPr/>
            </a:pPr>
            <a:r>
              <a:rPr lang="de-DE"/>
              <a:t>Datum</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Bild links und Text">
    <p:spTree>
      <p:nvGrpSpPr>
        <p:cNvPr id="1" name=""/>
        <p:cNvGrpSpPr/>
        <p:nvPr/>
      </p:nvGrpSpPr>
      <p:grpSpPr bwMode="auto">
        <a:xfrm>
          <a:off x="0" y="0"/>
          <a:ext cx="0" cy="0"/>
          <a:chOff x="0" y="0"/>
          <a:chExt cx="0" cy="0"/>
        </a:xfrm>
      </p:grpSpPr>
      <p:grpSp>
        <p:nvGrpSpPr>
          <p:cNvPr id="2" name="Gruppieren 1"/>
          <p:cNvGrpSpPr/>
          <p:nvPr/>
        </p:nvGrpSpPr>
        <p:grpSpPr bwMode="auto">
          <a:xfrm>
            <a:off x="360405" y="500476"/>
            <a:ext cx="7539990" cy="6224366"/>
            <a:chOff x="360405" y="500476"/>
            <a:chExt cx="7539990" cy="6224366"/>
          </a:xfrm>
        </p:grpSpPr>
        <p:sp>
          <p:nvSpPr>
            <p:cNvPr id="14" name="Ellipse 8"/>
            <p:cNvSpPr/>
            <p:nvPr/>
          </p:nvSpPr>
          <p:spPr bwMode="auto">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7"/>
            <p:cNvSpPr/>
            <p:nvPr/>
          </p:nvSpPr>
          <p:spPr bwMode="auto">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6" name="Ellipse 6"/>
            <p:cNvSpPr/>
            <p:nvPr/>
          </p:nvSpPr>
          <p:spPr bwMode="auto">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Ellipse 5"/>
            <p:cNvSpPr/>
            <p:nvPr/>
          </p:nvSpPr>
          <p:spPr bwMode="auto">
            <a:xfrm>
              <a:off x="1200411" y="1020001"/>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18" name="Bildplatzhalter 2"/>
          <p:cNvSpPr>
            <a:spLocks noGrp="1" noChangeAspect="1"/>
          </p:cNvSpPr>
          <p:nvPr>
            <p:ph type="pic" sz="quarter" idx="11" hasCustomPrompt="1"/>
          </p:nvPr>
        </p:nvSpPr>
        <p:spPr bwMode="auto">
          <a:xfrm>
            <a:off x="2195555" y="1020001"/>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1" name="Titelplatzhalter 8"/>
          <p:cNvSpPr>
            <a:spLocks noGrp="1"/>
          </p:cNvSpPr>
          <p:nvPr>
            <p:ph type="title" hasCustomPrompt="1"/>
          </p:nvPr>
        </p:nvSpPr>
        <p:spPr bwMode="auto">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52" name="Textplatzhalter 2"/>
          <p:cNvSpPr>
            <a:spLocks noGrp="1"/>
          </p:cNvSpPr>
          <p:nvPr>
            <p:ph type="body" sz="quarter" idx="12" hasCustomPrompt="1"/>
          </p:nvPr>
        </p:nvSpPr>
        <p:spPr bwMode="auto">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Bild rechts und Text">
    <p:spTree>
      <p:nvGrpSpPr>
        <p:cNvPr id="1" name=""/>
        <p:cNvGrpSpPr/>
        <p:nvPr/>
      </p:nvGrpSpPr>
      <p:grpSpPr bwMode="auto">
        <a:xfrm>
          <a:off x="0" y="0"/>
          <a:ext cx="0" cy="0"/>
          <a:chOff x="0" y="0"/>
          <a:chExt cx="0" cy="0"/>
        </a:xfrm>
      </p:grpSpPr>
      <p:grpSp>
        <p:nvGrpSpPr>
          <p:cNvPr id="2" name="Gruppieren 1"/>
          <p:cNvGrpSpPr/>
          <p:nvPr/>
        </p:nvGrpSpPr>
        <p:grpSpPr bwMode="auto">
          <a:xfrm>
            <a:off x="4178985" y="450309"/>
            <a:ext cx="7539990" cy="6224366"/>
            <a:chOff x="4178985" y="450309"/>
            <a:chExt cx="7539990" cy="6224366"/>
          </a:xfrm>
        </p:grpSpPr>
        <p:sp>
          <p:nvSpPr>
            <p:cNvPr id="53" name="Ellipse 12"/>
            <p:cNvSpPr/>
            <p:nvPr/>
          </p:nvSpPr>
          <p:spPr bwMode="auto">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4" name="Ellipse 11"/>
            <p:cNvSpPr/>
            <p:nvPr/>
          </p:nvSpPr>
          <p:spPr bwMode="auto">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5" name="Ellipse 10"/>
            <p:cNvSpPr/>
            <p:nvPr/>
          </p:nvSpPr>
          <p:spPr bwMode="auto">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56" name="Ellipse 9"/>
            <p:cNvSpPr/>
            <p:nvPr/>
          </p:nvSpPr>
          <p:spPr bwMode="auto">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57" name="Bildplatzhalter 3"/>
          <p:cNvSpPr>
            <a:spLocks noGrp="1" noChangeAspect="1"/>
          </p:cNvSpPr>
          <p:nvPr>
            <p:ph type="pic" sz="quarter" idx="13" hasCustomPrompt="1"/>
          </p:nvPr>
        </p:nvSpPr>
        <p:spPr bwMode="auto">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59" name="Textplatzhalter 2"/>
          <p:cNvSpPr>
            <a:spLocks noGrp="1"/>
          </p:cNvSpPr>
          <p:nvPr>
            <p:ph type="body" sz="quarter" idx="14" hasCustomPrompt="1"/>
          </p:nvPr>
        </p:nvSpPr>
        <p:spPr bwMode="auto">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0" name="Titelplatzhalter 8"/>
          <p:cNvSpPr>
            <a:spLocks noGrp="1"/>
          </p:cNvSpPr>
          <p:nvPr>
            <p:ph type="title" hasCustomPrompt="1"/>
          </p:nvPr>
        </p:nvSpPr>
        <p:spPr bwMode="auto">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20" name="Bildplatzhalter 4"/>
          <p:cNvSpPr>
            <a:spLocks noGrp="1"/>
          </p:cNvSpPr>
          <p:nvPr>
            <p:ph type="pic" sz="quarter" idx="21" hasCustomPrompt="1"/>
          </p:nvPr>
        </p:nvSpPr>
        <p:spPr bwMode="auto">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
        <p:nvSpPr>
          <p:cNvPr id="24" name="Titelplatzhalter 8"/>
          <p:cNvSpPr txBox="1"/>
          <p:nvPr/>
        </p:nvSpPr>
        <p:spPr bwMode="auto">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a:lnSpc>
                <a:spcPct val="90000"/>
              </a:lnSpc>
              <a:spcBef>
                <a:spcPts val="0"/>
              </a:spcBef>
              <a:buNone/>
              <a:defRPr sz="2000">
                <a:solidFill>
                  <a:schemeClr val="tx1"/>
                </a:solidFill>
                <a:latin typeface="Zapf Humanist 601 Ultra"/>
                <a:ea typeface="+mj-ea"/>
                <a:cs typeface="+mj-cs"/>
              </a:defRPr>
            </a:lvl1pPr>
          </a:lstStyle>
          <a:p>
            <a:pPr>
              <a:defRPr/>
            </a:pPr>
            <a:r>
              <a:rPr lang="de-DE">
                <a:latin typeface="+mj-lt"/>
              </a:rPr>
              <a:t>Überschrift 2</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Zwei Bilder mit Text">
    <p:spTree>
      <p:nvGrpSpPr>
        <p:cNvPr id="1" name=""/>
        <p:cNvGrpSpPr/>
        <p:nvPr/>
      </p:nvGrpSpPr>
      <p:grpSpPr bwMode="auto">
        <a:xfrm>
          <a:off x="0" y="0"/>
          <a:ext cx="0" cy="0"/>
          <a:chOff x="0" y="0"/>
          <a:chExt cx="0" cy="0"/>
        </a:xfrm>
      </p:grpSpPr>
      <p:sp>
        <p:nvSpPr>
          <p:cNvPr id="22" name="Bildplatzhalter 5"/>
          <p:cNvSpPr>
            <a:spLocks noGrp="1"/>
          </p:cNvSpPr>
          <p:nvPr>
            <p:ph type="pic" sz="quarter" idx="20" hasCustomPrompt="1"/>
          </p:nvPr>
        </p:nvSpPr>
        <p:spPr bwMode="auto">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a:lvl1pPr>
          </a:lstStyle>
          <a:p>
            <a:pPr>
              <a:defRPr/>
            </a:pPr>
            <a:r>
              <a:rPr lang="de-DE"/>
              <a:t>Hier Bild einfügen</a:t>
            </a:r>
            <a:endParaRPr/>
          </a:p>
        </p:txBody>
      </p:sp>
      <p:sp>
        <p:nvSpPr>
          <p:cNvPr id="50" name="Textplatzhalter 2"/>
          <p:cNvSpPr>
            <a:spLocks noGrp="1"/>
          </p:cNvSpPr>
          <p:nvPr>
            <p:ph type="body" sz="quarter" idx="13" hasCustomPrompt="1"/>
          </p:nvPr>
        </p:nvSpPr>
        <p:spPr bwMode="auto">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defRPr/>
            </a:pPr>
            <a:r>
              <a:rPr lang="de-DE"/>
              <a:t>Text 1</a:t>
            </a:r>
            <a:endParaRPr/>
          </a:p>
        </p:txBody>
      </p:sp>
      <p:sp>
        <p:nvSpPr>
          <p:cNvPr id="21" name="Textplatzhalter 2"/>
          <p:cNvSpPr>
            <a:spLocks noGrp="1"/>
          </p:cNvSpPr>
          <p:nvPr>
            <p:ph type="body" sz="quarter" idx="22" hasCustomPrompt="1"/>
          </p:nvPr>
        </p:nvSpPr>
        <p:spPr bwMode="auto">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defRPr/>
            </a:pPr>
            <a:r>
              <a:rPr lang="de-DE"/>
              <a:t>Text 2</a:t>
            </a:r>
            <a:endParaRPr/>
          </a:p>
        </p:txBody>
      </p:sp>
      <p:sp>
        <p:nvSpPr>
          <p:cNvPr id="23" name="Titelplatzhalter 8"/>
          <p:cNvSpPr>
            <a:spLocks noGrp="1"/>
          </p:cNvSpPr>
          <p:nvPr>
            <p:ph type="title" hasCustomPrompt="1"/>
          </p:nvPr>
        </p:nvSpPr>
        <p:spPr bwMode="auto">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pPr>
              <a:defRPr/>
            </a:pPr>
            <a:r>
              <a:rPr lang="de-DE"/>
              <a:t>Überschrift 1</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Abspann">
    <p:spTree>
      <p:nvGrpSpPr>
        <p:cNvPr id="1" name=""/>
        <p:cNvGrpSpPr/>
        <p:nvPr/>
      </p:nvGrpSpPr>
      <p:grpSpPr bwMode="auto">
        <a:xfrm>
          <a:off x="0" y="0"/>
          <a:ext cx="0" cy="0"/>
          <a:chOff x="0" y="0"/>
          <a:chExt cx="0" cy="0"/>
        </a:xfrm>
      </p:grpSpPr>
      <p:grpSp>
        <p:nvGrpSpPr>
          <p:cNvPr id="3" name="Gruppieren 2"/>
          <p:cNvGrpSpPr/>
          <p:nvPr/>
        </p:nvGrpSpPr>
        <p:grpSpPr bwMode="auto">
          <a:xfrm>
            <a:off x="-2171700" y="-4090737"/>
            <a:ext cx="17509708" cy="14561894"/>
            <a:chOff x="1571988" y="-5551268"/>
            <a:chExt cx="16004812" cy="13310352"/>
          </a:xfrm>
        </p:grpSpPr>
        <p:sp>
          <p:nvSpPr>
            <p:cNvPr id="7" name="Ellipse 20"/>
            <p:cNvSpPr/>
            <p:nvPr/>
          </p:nvSpPr>
          <p:spPr bwMode="auto">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grpSp>
      <p:sp>
        <p:nvSpPr>
          <p:cNvPr id="9" name="Titel 2"/>
          <p:cNvSpPr txBox="1"/>
          <p:nvPr/>
        </p:nvSpPr>
        <p:spPr bwMode="auto">
          <a:xfrm>
            <a:off x="3539716" y="4517666"/>
            <a:ext cx="5112567" cy="1197429"/>
          </a:xfrm>
          <a:prstGeom prst="rect">
            <a:avLst/>
          </a:prstGeom>
          <a:noFill/>
          <a:ln>
            <a:noFill/>
          </a:ln>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lgn="ctr">
              <a:lnSpc>
                <a:spcPct val="100000"/>
              </a:lnSpc>
              <a:defRPr/>
            </a:pPr>
            <a:r>
              <a:rPr lang="de-DE" sz="2000">
                <a:latin typeface="+mj-lt"/>
              </a:rPr>
              <a:t>Philosophische Fakultät</a:t>
            </a:r>
            <a:endParaRPr/>
          </a:p>
          <a:p>
            <a:pPr algn="ctr">
              <a:lnSpc>
                <a:spcPct val="100000"/>
              </a:lnSpc>
              <a:defRPr/>
            </a:pPr>
            <a:r>
              <a:rPr lang="de-DE" sz="2000">
                <a:latin typeface="+mj-lt"/>
              </a:rPr>
              <a:t>2022</a:t>
            </a:r>
            <a:endParaRPr/>
          </a:p>
        </p:txBody>
      </p:sp>
      <p:pic>
        <p:nvPicPr>
          <p:cNvPr id="5" name="Grafik 4" descr="Ein Bild, das sitzend, computer, dunkel, Computer enthält.&#10;&#10;Automatisch generierte Beschreibung"/>
          <p:cNvPicPr>
            <a:picLocks noChangeAspect="1"/>
          </p:cNvPicPr>
          <p:nvPr/>
        </p:nvPicPr>
        <p:blipFill>
          <a:blip r:embed="rId2"/>
          <a:stretch/>
        </p:blipFill>
        <p:spPr bwMode="auto">
          <a:xfrm>
            <a:off x="4913357" y="2225049"/>
            <a:ext cx="2365286" cy="236528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ext rechts ohne Bild">
    <p:spTree>
      <p:nvGrpSpPr>
        <p:cNvPr id="1" name=""/>
        <p:cNvGrpSpPr/>
        <p:nvPr/>
      </p:nvGrpSpPr>
      <p:grpSpPr bwMode="auto">
        <a:xfrm>
          <a:off x="0" y="0"/>
          <a:ext cx="0" cy="0"/>
          <a:chOff x="0" y="0"/>
          <a:chExt cx="0" cy="0"/>
        </a:xfrm>
      </p:grpSpPr>
      <p:sp>
        <p:nvSpPr>
          <p:cNvPr id="5" name="Titelplatzhalter 8"/>
          <p:cNvSpPr>
            <a:spLocks noGrp="1"/>
          </p:cNvSpPr>
          <p:nvPr>
            <p:ph type="title" hasCustomPrompt="1"/>
          </p:nvPr>
        </p:nvSpPr>
        <p:spPr bwMode="auto">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6" name="Textplatzhalter 2"/>
          <p:cNvSpPr>
            <a:spLocks noGrp="1"/>
          </p:cNvSpPr>
          <p:nvPr>
            <p:ph type="body" sz="quarter" idx="12" hasCustomPrompt="1"/>
          </p:nvPr>
        </p:nvSpPr>
        <p:spPr bwMode="auto">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4" name="Bildplatzhalter 2"/>
          <p:cNvSpPr>
            <a:spLocks noGrp="1"/>
          </p:cNvSpPr>
          <p:nvPr>
            <p:ph type="pic" sz="quarter" idx="13"/>
          </p:nvPr>
        </p:nvSpPr>
        <p:spPr bwMode="auto">
          <a:xfrm>
            <a:off x="361427" y="1342530"/>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ext links ohne Bild">
    <p:spTree>
      <p:nvGrpSpPr>
        <p:cNvPr id="1" name=""/>
        <p:cNvGrpSpPr/>
        <p:nvPr/>
      </p:nvGrpSpPr>
      <p:grpSpPr bwMode="auto">
        <a:xfrm>
          <a:off x="0" y="0"/>
          <a:ext cx="0" cy="0"/>
          <a:chOff x="0" y="0"/>
          <a:chExt cx="0" cy="0"/>
        </a:xfrm>
      </p:grpSpPr>
      <p:sp>
        <p:nvSpPr>
          <p:cNvPr id="5" name="Textplatzhalter 2"/>
          <p:cNvSpPr>
            <a:spLocks noGrp="1"/>
          </p:cNvSpPr>
          <p:nvPr>
            <p:ph type="body" sz="quarter" idx="12" hasCustomPrompt="1"/>
          </p:nvPr>
        </p:nvSpPr>
        <p:spPr bwMode="auto">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defRPr/>
            </a:pPr>
            <a:r>
              <a:rPr lang="de-DE"/>
              <a:t>Text</a:t>
            </a:r>
            <a:endParaRPr/>
          </a:p>
        </p:txBody>
      </p:sp>
      <p:sp>
        <p:nvSpPr>
          <p:cNvPr id="6" name="Titelplatzhalter 8"/>
          <p:cNvSpPr>
            <a:spLocks noGrp="1"/>
          </p:cNvSpPr>
          <p:nvPr>
            <p:ph type="title" hasCustomPrompt="1"/>
          </p:nvPr>
        </p:nvSpPr>
        <p:spPr bwMode="auto">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pPr>
              <a:defRPr/>
            </a:pPr>
            <a:r>
              <a:rPr lang="de-DE"/>
              <a:t>Überschrift</a:t>
            </a:r>
            <a:endParaRPr/>
          </a:p>
        </p:txBody>
      </p:sp>
      <p:sp>
        <p:nvSpPr>
          <p:cNvPr id="7" name="Bildplatzhalter 2"/>
          <p:cNvSpPr>
            <a:spLocks noGrp="1"/>
          </p:cNvSpPr>
          <p:nvPr>
            <p:ph type="pic" sz="quarter" idx="14"/>
          </p:nvPr>
        </p:nvSpPr>
        <p:spPr bwMode="auto">
          <a:xfrm>
            <a:off x="8315183" y="1335603"/>
            <a:ext cx="3515390" cy="3927475"/>
          </a:xfrm>
          <a:prstGeom prst="rect">
            <a:avLst/>
          </a:prstGeom>
          <a:pattFill prst="pct5">
            <a:fgClr>
              <a:schemeClr val="accent2"/>
            </a:fgClr>
            <a:bgClr>
              <a:schemeClr val="bg1"/>
            </a:bgClr>
          </a:pattFill>
        </p:spPr>
        <p:txBody>
          <a:bodyPr/>
          <a:lstStyle/>
          <a:p>
            <a:pPr>
              <a:defRPr/>
            </a:pPr>
            <a:r>
              <a:rPr lang="de-DE"/>
              <a:t>Bild durch Klicken auf Symbol hinzufügen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Letzte Folie (Bilder)">
    <p:spTree>
      <p:nvGrpSpPr>
        <p:cNvPr id="1" name=""/>
        <p:cNvGrpSpPr/>
        <p:nvPr/>
      </p:nvGrpSpPr>
      <p:grpSpPr bwMode="auto">
        <a:xfrm>
          <a:off x="0" y="0"/>
          <a:ext cx="0" cy="0"/>
          <a:chOff x="0" y="0"/>
          <a:chExt cx="0" cy="0"/>
        </a:xfrm>
      </p:grpSpPr>
      <p:sp>
        <p:nvSpPr>
          <p:cNvPr id="14" name="Bildplatzhalter 5"/>
          <p:cNvSpPr>
            <a:spLocks noGrp="1"/>
          </p:cNvSpPr>
          <p:nvPr>
            <p:ph type="pic" sz="quarter" idx="11"/>
          </p:nvPr>
        </p:nvSpPr>
        <p:spPr bwMode="auto">
          <a:xfrm>
            <a:off x="1580866" y="134352"/>
            <a:ext cx="7300800" cy="7354800"/>
          </a:xfrm>
          <a:prstGeom prst="ellipse">
            <a:avLst/>
          </a:prstGeom>
          <a:solidFill>
            <a:schemeClr val="accent2">
              <a:alpha val="90000"/>
            </a:schemeClr>
          </a:solidFill>
          <a:ln>
            <a:noFill/>
          </a:ln>
        </p:spPr>
        <p:txBody>
          <a:bodyPr anchor="ctr" anchorCtr="1"/>
          <a:lstStyle/>
          <a:p>
            <a:pPr>
              <a:defRPr/>
            </a:pPr>
            <a:r>
              <a:rPr lang="de-DE"/>
              <a:t>Bild durch Klicken auf Symbol hinzufügen</a:t>
            </a:r>
            <a:endParaRPr/>
          </a:p>
        </p:txBody>
      </p:sp>
      <p:sp>
        <p:nvSpPr>
          <p:cNvPr id="20" name="Ellipse 16"/>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8" name="Bildplatzhalter 6"/>
          <p:cNvSpPr>
            <a:spLocks noGrp="1"/>
          </p:cNvSpPr>
          <p:nvPr>
            <p:ph type="pic" sz="quarter" idx="13"/>
          </p:nvPr>
        </p:nvSpPr>
        <p:spPr bwMode="auto">
          <a:xfrm>
            <a:off x="3920955" y="-266330"/>
            <a:ext cx="7300800" cy="7354800"/>
          </a:xfrm>
          <a:prstGeom prst="ellipse">
            <a:avLst/>
          </a:prstGeom>
          <a:solidFill>
            <a:schemeClr val="accent6">
              <a:alpha val="90000"/>
            </a:schemeClr>
          </a:solidFill>
          <a:ln>
            <a:noFill/>
          </a:ln>
        </p:spPr>
        <p:txBody>
          <a:bodyPr anchor="ctr" anchorCtr="1"/>
          <a:lstStyle/>
          <a:p>
            <a:pPr>
              <a:defRPr/>
            </a:pPr>
            <a:r>
              <a:rPr lang="de-DE"/>
              <a:t>Bild durch Klicken auf Symbol hinzufügen</a:t>
            </a:r>
            <a:endParaRPr/>
          </a:p>
        </p:txBody>
      </p:sp>
      <p:sp>
        <p:nvSpPr>
          <p:cNvPr id="22" name="Ellipse 15"/>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7" name="Bildplatzhalter 7"/>
          <p:cNvSpPr>
            <a:spLocks noGrp="1"/>
          </p:cNvSpPr>
          <p:nvPr>
            <p:ph type="pic" sz="quarter" idx="12"/>
          </p:nvPr>
        </p:nvSpPr>
        <p:spPr bwMode="auto">
          <a:xfrm>
            <a:off x="2361371" y="-185341"/>
            <a:ext cx="7300800" cy="7354800"/>
          </a:xfrm>
          <a:prstGeom prst="ellipse">
            <a:avLst/>
          </a:prstGeom>
          <a:solidFill>
            <a:schemeClr val="accent3">
              <a:alpha val="90000"/>
            </a:schemeClr>
          </a:solidFill>
          <a:ln>
            <a:noFill/>
          </a:ln>
        </p:spPr>
        <p:txBody>
          <a:bodyPr anchor="ctr" anchorCtr="1"/>
          <a:lstStyle/>
          <a:p>
            <a:pPr>
              <a:defRPr/>
            </a:pPr>
            <a:r>
              <a:rPr lang="de-DE"/>
              <a:t>Bild durch Klicken auf Symbol hinzufügen</a:t>
            </a:r>
            <a:endParaRPr/>
          </a:p>
        </p:txBody>
      </p:sp>
      <p:sp>
        <p:nvSpPr>
          <p:cNvPr id="21" name="Ellipse 14"/>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8"/>
          <p:cNvSpPr>
            <a:spLocks noGrp="1"/>
          </p:cNvSpPr>
          <p:nvPr>
            <p:ph type="pic" sz="quarter" idx="10"/>
          </p:nvPr>
        </p:nvSpPr>
        <p:spPr bwMode="auto">
          <a:xfrm>
            <a:off x="2638705" y="403523"/>
            <a:ext cx="7300800" cy="7354800"/>
          </a:xfrm>
          <a:prstGeom prst="ellipse">
            <a:avLst/>
          </a:prstGeom>
          <a:solidFill>
            <a:schemeClr val="accent1">
              <a:alpha val="90000"/>
            </a:schemeClr>
          </a:solidFill>
          <a:ln>
            <a:noFill/>
          </a:ln>
        </p:spPr>
        <p:txBody>
          <a:bodyPr anchor="ctr" anchorCtr="1"/>
          <a:lstStyle/>
          <a:p>
            <a:pPr>
              <a:defRPr/>
            </a:pPr>
            <a:r>
              <a:rPr lang="de-DE"/>
              <a:t>Bild durch Klicken auf Symbol hinzufügen</a:t>
            </a:r>
            <a:endParaRPr/>
          </a:p>
        </p:txBody>
      </p:sp>
      <p:sp>
        <p:nvSpPr>
          <p:cNvPr id="23" name="Ellipse 13"/>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2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28" name="Titelplatzhalter 8"/>
          <p:cNvSpPr>
            <a:spLocks noGrp="1"/>
          </p:cNvSpPr>
          <p:nvPr>
            <p:ph type="title" hasCustomPrompt="1"/>
          </p:nvPr>
        </p:nvSpPr>
        <p:spPr bwMode="auto">
          <a:xfrm>
            <a:off x="2951211" y="4863370"/>
            <a:ext cx="6450495" cy="697004"/>
          </a:xfrm>
          <a:prstGeom prst="rect">
            <a:avLst/>
          </a:prstGeom>
          <a:solidFill>
            <a:srgbClr val="FFFFFF">
              <a:alpha val="80000"/>
            </a:srgbClr>
          </a:solidFill>
        </p:spPr>
        <p:txBody>
          <a:bodyPr vert="horz" wrap="square" lIns="360000" tIns="180000" rIns="180000" bIns="180000" rtlCol="0" anchor="ctr" anchorCtr="1">
            <a:spAutoFit/>
          </a:bodyPr>
          <a:lstStyle>
            <a:lvl1pPr>
              <a:defRPr lang="de-DE">
                <a:latin typeface="+mj-lt"/>
              </a:defRPr>
            </a:lvl1pPr>
          </a:lstStyle>
          <a:p>
            <a:pPr>
              <a:defRPr/>
            </a:pPr>
            <a:r>
              <a:rPr lang="de-DE"/>
              <a:t>Verabschiedungstext</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Letzte Folie (Ein Bild)">
    <p:spTree>
      <p:nvGrpSpPr>
        <p:cNvPr id="1" name=""/>
        <p:cNvGrpSpPr/>
        <p:nvPr/>
      </p:nvGrpSpPr>
      <p:grpSpPr bwMode="auto">
        <a:xfrm>
          <a:off x="0" y="0"/>
          <a:ext cx="0" cy="0"/>
          <a:chOff x="0" y="0"/>
          <a:chExt cx="0" cy="0"/>
        </a:xfrm>
      </p:grpSpPr>
      <p:sp>
        <p:nvSpPr>
          <p:cNvPr id="7" name="Ellipse 20"/>
          <p:cNvSpPr/>
          <p:nvPr/>
        </p:nvSpPr>
        <p:spPr bwMode="auto">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8" name="Ellipse 19"/>
          <p:cNvSpPr/>
          <p:nvPr/>
        </p:nvSpPr>
        <p:spPr bwMode="auto">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3" name="Ellipse 18"/>
          <p:cNvSpPr/>
          <p:nvPr/>
        </p:nvSpPr>
        <p:spPr bwMode="auto">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15" name="Ellipse 17"/>
          <p:cNvSpPr/>
          <p:nvPr/>
        </p:nvSpPr>
        <p:spPr bwMode="auto">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
        <p:nvSpPr>
          <p:cNvPr id="6" name="Bildplatzhalter 9"/>
          <p:cNvSpPr>
            <a:spLocks noGrp="1" noChangeAspect="1"/>
          </p:cNvSpPr>
          <p:nvPr>
            <p:ph type="pic" sz="quarter" idx="14" hasCustomPrompt="1"/>
          </p:nvPr>
        </p:nvSpPr>
        <p:spPr bwMode="auto">
          <a:xfrm>
            <a:off x="3912092" y="401241"/>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extrusionOk="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pPr>
              <a:defRPr/>
            </a:pPr>
            <a:r>
              <a:rPr lang="de-DE"/>
              <a:t>Hier Bild einfügen</a:t>
            </a:r>
            <a:endParaRPr/>
          </a:p>
        </p:txBody>
      </p:sp>
      <p:sp>
        <p:nvSpPr>
          <p:cNvPr id="9" name="Titel 2"/>
          <p:cNvSpPr txBox="1"/>
          <p:nvPr/>
        </p:nvSpPr>
        <p:spPr bwMode="auto">
          <a:xfrm>
            <a:off x="2960090" y="4552122"/>
            <a:ext cx="6450496" cy="1320351"/>
          </a:xfrm>
          <a:prstGeom prst="rect">
            <a:avLst/>
          </a:prstGeom>
          <a:solidFill>
            <a:srgbClr val="FFFFFF">
              <a:alpha val="80000"/>
            </a:srgbClr>
          </a:solidFill>
        </p:spPr>
        <p:txBody>
          <a:bodyPr anchor="ctr" anchorCtr="1"/>
          <a:lstStyle>
            <a:lvl1pPr algn="l" defTabSz="914400">
              <a:lnSpc>
                <a:spcPct val="90000"/>
              </a:lnSpc>
              <a:spcBef>
                <a:spcPts val="0"/>
              </a:spcBef>
              <a:buNone/>
              <a:defRPr sz="2400">
                <a:solidFill>
                  <a:schemeClr val="tx1"/>
                </a:solidFill>
                <a:latin typeface="Zapf Humanist 601 Ultra"/>
                <a:ea typeface="+mj-ea"/>
                <a:cs typeface="+mj-cs"/>
              </a:defRPr>
            </a:lvl1pPr>
          </a:lstStyle>
          <a:p>
            <a:pPr>
              <a:defRPr/>
            </a:pPr>
            <a:r>
              <a:rPr lang="de-DE">
                <a:latin typeface="+mj-lt"/>
              </a:rPr>
              <a:t>Verabschiedungstext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ZapfHumnst Dm BT"/>
              </a:rPr>
              <a:t>Philosophische Fakultät</a:t>
            </a:r>
            <a:endParaRPr/>
          </a:p>
          <a:p>
            <a:pPr algn="r">
              <a:defRPr/>
            </a:pPr>
            <a:r>
              <a:rPr lang="de-DE" sz="1400">
                <a:solidFill>
                  <a:schemeClr val="bg1"/>
                </a:solidFill>
                <a:latin typeface="ZapfHumnst Dm BT"/>
              </a:rPr>
              <a:t>Studiendekanat</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4"/>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mj-lt"/>
              </a:rPr>
              <a:t>Philosophische Fakultät</a:t>
            </a:r>
            <a:endParaRPr/>
          </a:p>
          <a:p>
            <a:pPr algn="r">
              <a:defRPr/>
            </a:pPr>
            <a:r>
              <a:rPr lang="de-DE" sz="1400">
                <a:solidFill>
                  <a:schemeClr val="bg1"/>
                </a:solidFill>
                <a:latin typeface="+mj-lt"/>
              </a:rPr>
              <a:t>Studiendekanat</a:t>
            </a:r>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ZapfHumnst Dm BT"/>
              </a:rPr>
              <a:t>Philosophische Fakultät</a:t>
            </a:r>
            <a:endParaRPr/>
          </a:p>
          <a:p>
            <a:pPr algn="r">
              <a:defRPr/>
            </a:pPr>
            <a:r>
              <a:rPr lang="de-DE" sz="1400">
                <a:solidFill>
                  <a:schemeClr val="bg1"/>
                </a:solidFill>
                <a:latin typeface="ZapfHumnst Dm BT"/>
              </a:rPr>
              <a:t>Studiendekanat</a:t>
            </a:r>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3306A"/>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mj-lt"/>
              </a:rPr>
              <a:t>Philosophische Fakultät</a:t>
            </a:r>
            <a:endParaRPr/>
          </a:p>
          <a:p>
            <a:pPr algn="r">
              <a:defRPr/>
            </a:pPr>
            <a:r>
              <a:rPr lang="de-DE" sz="1400">
                <a:solidFill>
                  <a:schemeClr val="bg1"/>
                </a:solidFill>
                <a:latin typeface="+mj-lt"/>
              </a:rPr>
              <a:t>Studiendekanat</a:t>
            </a:r>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bwMode="auto">
        <a:xfrm>
          <a:off x="0" y="0"/>
          <a:ext cx="0" cy="0"/>
          <a:chOff x="0" y="0"/>
          <a:chExt cx="0" cy="0"/>
        </a:xfrm>
      </p:grpSpPr>
      <p:sp>
        <p:nvSpPr>
          <p:cNvPr id="11" name="Datumsplatzhalter 10"/>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5E2CC2-4DDD-4650-BFD0-C2554A87DCE3}" type="datetimeFigureOut">
              <a:rPr lang="de-DE"/>
              <a:t>23.10.2025</a:t>
            </a:fld>
            <a:endParaRPr lang="de-DE"/>
          </a:p>
        </p:txBody>
      </p:sp>
      <p:sp>
        <p:nvSpPr>
          <p:cNvPr id="12" name="Fußzeilenplatzhalter 11"/>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13" name="Foliennummernplatzhalter 12"/>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4C3AFA7-7099-488F-B357-268C2C8AE136}" type="slidenum">
              <a:rPr lang="de-DE"/>
              <a:t>‹Nr.›</a:t>
            </a:fld>
            <a:endParaRPr lang="de-DE"/>
          </a:p>
        </p:txBody>
      </p:sp>
      <p:pic>
        <p:nvPicPr>
          <p:cNvPr id="7" name="Grafik 6"/>
          <p:cNvPicPr>
            <a:picLocks noChangeAspect="1"/>
          </p:cNvPicPr>
          <p:nvPr/>
        </p:nvPicPr>
        <p:blipFill>
          <a:blip r:embed="rId12"/>
          <a:stretch/>
        </p:blipFill>
        <p:spPr bwMode="auto">
          <a:xfrm>
            <a:off x="360000" y="379457"/>
            <a:ext cx="2372766" cy="420875"/>
          </a:xfrm>
          <a:prstGeom prst="rect">
            <a:avLst/>
          </a:prstGeom>
        </p:spPr>
      </p:pic>
      <p:sp>
        <p:nvSpPr>
          <p:cNvPr id="8" name="Textfeld 7"/>
          <p:cNvSpPr txBox="1"/>
          <p:nvPr/>
        </p:nvSpPr>
        <p:spPr bwMode="auto">
          <a:xfrm>
            <a:off x="8410574" y="360000"/>
            <a:ext cx="3420000" cy="523220"/>
          </a:xfrm>
          <a:prstGeom prst="rect">
            <a:avLst/>
          </a:prstGeom>
          <a:noFill/>
        </p:spPr>
        <p:txBody>
          <a:bodyPr wrap="square" rIns="0" rtlCol="0">
            <a:spAutoFit/>
          </a:bodyPr>
          <a:lstStyle/>
          <a:p>
            <a:pPr algn="r">
              <a:defRPr/>
            </a:pPr>
            <a:r>
              <a:rPr lang="de-DE" sz="1400" b="1">
                <a:solidFill>
                  <a:schemeClr val="bg1"/>
                </a:solidFill>
                <a:latin typeface="ZapfHumnst Dm BT"/>
              </a:rPr>
              <a:t>Philosophische Fakultät</a:t>
            </a:r>
            <a:endParaRPr/>
          </a:p>
          <a:p>
            <a:pPr algn="r">
              <a:defRPr/>
            </a:pPr>
            <a:r>
              <a:rPr lang="de-DE" sz="1400">
                <a:solidFill>
                  <a:schemeClr val="bg1"/>
                </a:solidFill>
                <a:latin typeface="ZapfHumnst Dm BT"/>
              </a:rPr>
              <a:t>Studiendekanat</a:t>
            </a:r>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914400">
        <a:lnSpc>
          <a:spcPct val="90000"/>
        </a:lnSpc>
        <a:spcBef>
          <a:spcPts val="0"/>
        </a:spcBef>
        <a:buNone/>
        <a:defRPr sz="2400">
          <a:solidFill>
            <a:schemeClr val="tx1"/>
          </a:solidFill>
          <a:latin typeface="Zapf Humanist 601 Ultra"/>
          <a:ea typeface="+mj-ea"/>
          <a:cs typeface="+mj-cs"/>
        </a:defRPr>
      </a:lvl1pPr>
    </p:titleStyle>
    <p:bodyStyle>
      <a:lvl1pPr marL="0" indent="0" algn="l" defTabSz="914400">
        <a:lnSpc>
          <a:spcPct val="90000"/>
        </a:lnSpc>
        <a:spcBef>
          <a:spcPts val="1000"/>
        </a:spcBef>
        <a:buFont typeface="Arial"/>
        <a:buNone/>
        <a:defRPr sz="1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phil.uni-goettingen.de/pruefungsamt-formulare" TargetMode="External"/><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i-goettingen.de/de/674738.html" TargetMode="External"/><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hyperlink" Target="https://docs.gwdg.de/doku.php?id=de:services:application_services:plagiarism_prevention:start#turnitin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phil.uni-goettingen.de/pruefungsamt-team"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12.jpg"/><Relationship Id="rId4" Type="http://schemas.openxmlformats.org/officeDocument/2006/relationships/hyperlink" Target="http://www.phil.uni-goettingen.de/pruefungsamt-formular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uni-goettingen.de/de/studienfaecher-von-a-bis-z/3811.html"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hyperlink" Target="https://pruefungsverwaltung.uni-goettingen.de/statistikportal" TargetMode="External"/><Relationship Id="rId4" Type="http://schemas.openxmlformats.org/officeDocument/2006/relationships/hyperlink" Target="http://www.phil.uni-goettingen.de/pruefungsamt-tea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www.phil.uni-goettingen.de/studium-inklusiv"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www.phil.uni-goettingen.de/studium-inklusiv"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www.schreiblabor.uni-goettingen.de/"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hyperlink" Target="https://uni-goettingen.de/de/108275.html"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hyperlink" Target="https://www.uni-goettingen.de/de/111035.html" TargetMode="External"/><Relationship Id="rId3" Type="http://schemas.openxmlformats.org/officeDocument/2006/relationships/hyperlink" Target="http://www.uni-goettingen.de/phil-fsb" TargetMode="External"/><Relationship Id="rId7" Type="http://schemas.openxmlformats.org/officeDocument/2006/relationships/hyperlink" Target="http://www.uni-goettingen.de/phil-schlueko"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hyperlink" Target="http://www.phil.uni-goettingen.de/anerkennung" TargetMode="External"/><Relationship Id="rId5" Type="http://schemas.openxmlformats.org/officeDocument/2006/relationships/hyperlink" Target="http://www.phil.uni-goettingen.de/stundenplan" TargetMode="External"/><Relationship Id="rId4" Type="http://schemas.openxmlformats.org/officeDocument/2006/relationships/hyperlink" Target="http://www.phil.uni-goettingen.de/studienberatu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uni-goettingen.de/zsb"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hyperlink" Target="https://www.studierendenwerk-goettingen.de/beratung-soziales/psb"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www.uni-goettingen.de/phil-masterkoordination"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www.uni-goettingen.de/pruefungsamt-team"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Bildplatzhalter 5"/>
          <p:cNvPicPr>
            <a:picLocks noGrp="1" noChangeAspect="1"/>
          </p:cNvPicPr>
          <p:nvPr>
            <p:ph type="pic" sz="quarter" idx="11"/>
          </p:nvPr>
        </p:nvPicPr>
        <p:blipFill>
          <a:blip r:embed="rId3"/>
          <a:srcRect l="24891" r="24890"/>
          <a:stretch/>
        </p:blipFill>
        <p:spPr bwMode="auto"/>
      </p:pic>
      <p:sp>
        <p:nvSpPr>
          <p:cNvPr id="3" name="Titel 2"/>
          <p:cNvSpPr>
            <a:spLocks noGrp="1"/>
          </p:cNvSpPr>
          <p:nvPr>
            <p:ph type="title"/>
          </p:nvPr>
        </p:nvSpPr>
        <p:spPr bwMode="auto">
          <a:xfrm>
            <a:off x="219711" y="3429000"/>
            <a:ext cx="5704840" cy="697004"/>
          </a:xfrm>
        </p:spPr>
        <p:txBody>
          <a:bodyPr/>
          <a:lstStyle/>
          <a:p>
            <a:pPr>
              <a:defRPr/>
            </a:pPr>
            <a:r>
              <a:rPr lang="de-DE"/>
              <a:t>Informationen für Studierende</a:t>
            </a:r>
            <a:endParaRPr/>
          </a:p>
        </p:txBody>
      </p:sp>
      <p:sp>
        <p:nvSpPr>
          <p:cNvPr id="4" name="Textplatzhalter 3"/>
          <p:cNvSpPr>
            <a:spLocks noGrp="1"/>
          </p:cNvSpPr>
          <p:nvPr>
            <p:ph type="body" sz="quarter" idx="12"/>
          </p:nvPr>
        </p:nvSpPr>
        <p:spPr bwMode="auto">
          <a:xfrm>
            <a:off x="219710" y="4126005"/>
            <a:ext cx="5715999" cy="944136"/>
          </a:xfrm>
        </p:spPr>
        <p:txBody>
          <a:bodyPr/>
          <a:lstStyle/>
          <a:p>
            <a:pPr>
              <a:defRPr/>
            </a:pPr>
            <a:r>
              <a:rPr lang="de-DE"/>
              <a:t>Studiendekanat</a:t>
            </a:r>
            <a:br>
              <a:rPr lang="de-DE"/>
            </a:br>
            <a:r>
              <a:rPr lang="de-DE"/>
              <a:t>Philosophische Fakultät - Stand WiSe 2025/26</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5"/>
            <a:ext cx="11206800" cy="4656892"/>
          </a:xfrm>
        </p:spPr>
        <p:txBody>
          <a:bodyPr/>
          <a:lstStyle/>
          <a:p>
            <a:pPr algn="just">
              <a:lnSpc>
                <a:spcPct val="107000"/>
              </a:lnSpc>
              <a:spcAft>
                <a:spcPts val="800"/>
              </a:spcAft>
              <a:defRPr/>
            </a:pPr>
            <a:r>
              <a:rPr lang="de-DE" sz="2000"/>
              <a:t>Welche Prüfungsform zu absolvieren ist, ergibt sich ausschließlich aus dem Modul, in dessen Rahmen die Lehrveranstaltung besucht wird. Die Vorgaben hierzu sind im entsprechenden </a:t>
            </a:r>
            <a:r>
              <a:rPr lang="de-DE" sz="2000" b="1"/>
              <a:t>Modulblatt</a:t>
            </a:r>
            <a:r>
              <a:rPr lang="de-DE" sz="2000"/>
              <a:t> vorgegeben:</a:t>
            </a:r>
            <a:endParaRPr/>
          </a:p>
          <a:p>
            <a:pPr algn="just">
              <a:lnSpc>
                <a:spcPct val="107000"/>
              </a:lnSpc>
              <a:spcAft>
                <a:spcPts val="800"/>
              </a:spcAft>
              <a:defRPr/>
            </a:pPr>
            <a:endParaRPr lang="de-DE" sz="2000"/>
          </a:p>
          <a:p>
            <a:pPr algn="just">
              <a:lnSpc>
                <a:spcPct val="107000"/>
              </a:lnSpc>
              <a:spcAft>
                <a:spcPts val="800"/>
              </a:spcAft>
              <a:defRPr/>
            </a:pPr>
            <a:endParaRPr lang="de-DE" sz="2000"/>
          </a:p>
          <a:p>
            <a:pPr marL="285750" indent="-285750" algn="just">
              <a:lnSpc>
                <a:spcPct val="107000"/>
              </a:lnSpc>
              <a:spcAft>
                <a:spcPts val="800"/>
              </a:spcAft>
              <a:buFont typeface="Wingdings"/>
              <a:buChar char="Ø"/>
              <a:defRPr/>
            </a:pPr>
            <a:r>
              <a:rPr lang="de-DE" sz="2000"/>
              <a:t>Die Modulblätter sind Teil der Prüfungsordnung und daher </a:t>
            </a:r>
            <a:r>
              <a:rPr lang="de-DE" sz="2000" b="1"/>
              <a:t>rechtlich bindend</a:t>
            </a:r>
            <a:r>
              <a:rPr lang="de-DE" sz="2000"/>
              <a:t>. Prüfende müssen den Prüflingen die erforderliche Prüfungsform zur Verfügung stellen. Abweichungen davon sind </a:t>
            </a:r>
            <a:r>
              <a:rPr lang="de-DE" sz="2000" b="1"/>
              <a:t>unzulässig</a:t>
            </a:r>
            <a:r>
              <a:rPr lang="de-DE" sz="2000"/>
              <a:t>.  </a:t>
            </a:r>
            <a:endParaRPr/>
          </a:p>
          <a:p>
            <a:pPr marL="285750" indent="-285750" algn="just">
              <a:lnSpc>
                <a:spcPct val="107000"/>
              </a:lnSpc>
              <a:spcAft>
                <a:spcPts val="800"/>
              </a:spcAft>
              <a:buFont typeface="Wingdings"/>
              <a:buChar char="Ø"/>
              <a:defRPr/>
            </a:pPr>
            <a:r>
              <a:rPr lang="de-DE" sz="2000"/>
              <a:t>Abhängig davon, welchen Modulen eine Veranstaltung zugeordnet wurde, kann es daher sein, dass die teilnehmenden Studierenden </a:t>
            </a:r>
            <a:r>
              <a:rPr lang="de-DE" sz="2000" b="1"/>
              <a:t>unterschiedliche Prüfungsformen </a:t>
            </a:r>
            <a:r>
              <a:rPr lang="de-DE" sz="2000"/>
              <a:t>absolvieren müssen.</a:t>
            </a:r>
            <a:endParaRPr/>
          </a:p>
        </p:txBody>
      </p:sp>
      <p:sp>
        <p:nvSpPr>
          <p:cNvPr id="8" name="Titel 7"/>
          <p:cNvSpPr>
            <a:spLocks noGrp="1"/>
          </p:cNvSpPr>
          <p:nvPr>
            <p:ph type="title"/>
          </p:nvPr>
        </p:nvSpPr>
        <p:spPr bwMode="auto">
          <a:xfrm>
            <a:off x="361426" y="1281101"/>
            <a:ext cx="11206800" cy="695914"/>
          </a:xfrm>
        </p:spPr>
        <p:txBody>
          <a:bodyPr/>
          <a:lstStyle/>
          <a:p>
            <a:pPr>
              <a:defRPr/>
            </a:pPr>
            <a:r>
              <a:rPr lang="de-DE" sz="2400"/>
              <a:t>Prüfungsformen I</a:t>
            </a:r>
            <a:endParaRPr/>
          </a:p>
        </p:txBody>
      </p:sp>
      <p:pic>
        <p:nvPicPr>
          <p:cNvPr id="5" name="Grafik 4"/>
          <p:cNvPicPr>
            <a:picLocks noChangeAspect="1"/>
          </p:cNvPicPr>
          <p:nvPr/>
        </p:nvPicPr>
        <p:blipFill>
          <a:blip r:embed="rId3"/>
          <a:stretch/>
        </p:blipFill>
        <p:spPr bwMode="auto">
          <a:xfrm>
            <a:off x="3611880" y="2870987"/>
            <a:ext cx="6274035" cy="125749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4"/>
            <a:ext cx="11206800" cy="4004685"/>
          </a:xfrm>
        </p:spPr>
        <p:txBody>
          <a:bodyPr/>
          <a:lstStyle/>
          <a:p>
            <a:pPr algn="just">
              <a:lnSpc>
                <a:spcPct val="107000"/>
              </a:lnSpc>
              <a:spcAft>
                <a:spcPts val="800"/>
              </a:spcAft>
              <a:defRPr/>
            </a:pPr>
            <a:r>
              <a:rPr lang="de-DE" sz="2000"/>
              <a:t>Nennt ein Modulblatt mehrere </a:t>
            </a:r>
            <a:r>
              <a:rPr lang="de-DE" sz="2000" b="1"/>
              <a:t>alternative Prüfungsformen</a:t>
            </a:r>
            <a:r>
              <a:rPr lang="de-DE" sz="2000"/>
              <a:t>, so bedeutet dies nicht, dass Studierende wählen dürfen. Es ist vielmehr so, dass in diesem Fall die*der Prüfende zu Beginn der Vorlesungszeit festlegt, welche dieser Prüfungsform(en) im aktuellen Semester zur Verfügung gestellt wird bzw. werden:</a:t>
            </a:r>
            <a:endParaRPr/>
          </a:p>
          <a:p>
            <a:pPr algn="just">
              <a:lnSpc>
                <a:spcPct val="107000"/>
              </a:lnSpc>
              <a:spcAft>
                <a:spcPts val="800"/>
              </a:spcAft>
              <a:defRPr/>
            </a:pPr>
            <a:endParaRPr lang="de-DE"/>
          </a:p>
          <a:p>
            <a:pPr algn="just">
              <a:lnSpc>
                <a:spcPct val="107000"/>
              </a:lnSpc>
              <a:spcAft>
                <a:spcPts val="800"/>
              </a:spcAft>
              <a:defRPr/>
            </a:pPr>
            <a:endParaRPr lang="de-DE"/>
          </a:p>
          <a:p>
            <a:pPr algn="just">
              <a:lnSpc>
                <a:spcPct val="107000"/>
              </a:lnSpc>
              <a:spcAft>
                <a:spcPts val="800"/>
              </a:spcAft>
              <a:defRPr/>
            </a:pPr>
            <a:endParaRPr lang="de-DE"/>
          </a:p>
          <a:p>
            <a:pPr algn="just">
              <a:lnSpc>
                <a:spcPct val="107000"/>
              </a:lnSpc>
              <a:spcAft>
                <a:spcPts val="800"/>
              </a:spcAft>
              <a:defRPr/>
            </a:pPr>
            <a:endParaRPr lang="de-DE"/>
          </a:p>
        </p:txBody>
      </p:sp>
      <p:sp>
        <p:nvSpPr>
          <p:cNvPr id="8" name="Titel 7"/>
          <p:cNvSpPr>
            <a:spLocks noGrp="1"/>
          </p:cNvSpPr>
          <p:nvPr>
            <p:ph type="title"/>
          </p:nvPr>
        </p:nvSpPr>
        <p:spPr bwMode="auto">
          <a:xfrm>
            <a:off x="361426" y="1281101"/>
            <a:ext cx="11206800" cy="695914"/>
          </a:xfrm>
        </p:spPr>
        <p:txBody>
          <a:bodyPr/>
          <a:lstStyle/>
          <a:p>
            <a:pPr>
              <a:defRPr/>
            </a:pPr>
            <a:r>
              <a:rPr lang="de-DE" sz="2400"/>
              <a:t>Prüfungsformen II</a:t>
            </a:r>
            <a:endParaRPr/>
          </a:p>
        </p:txBody>
      </p:sp>
      <p:pic>
        <p:nvPicPr>
          <p:cNvPr id="6" name="Grafik 5"/>
          <p:cNvPicPr>
            <a:picLocks noChangeAspect="1"/>
          </p:cNvPicPr>
          <p:nvPr/>
        </p:nvPicPr>
        <p:blipFill>
          <a:blip r:embed="rId3"/>
          <a:stretch/>
        </p:blipFill>
        <p:spPr bwMode="auto">
          <a:xfrm>
            <a:off x="896648" y="3870960"/>
            <a:ext cx="10398704" cy="170593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5"/>
            <a:ext cx="11206800" cy="4660418"/>
          </a:xfrm>
        </p:spPr>
        <p:txBody>
          <a:bodyPr/>
          <a:lstStyle/>
          <a:p>
            <a:pPr algn="just">
              <a:lnSpc>
                <a:spcPct val="107000"/>
              </a:lnSpc>
              <a:spcAft>
                <a:spcPts val="1200"/>
              </a:spcAft>
              <a:defRPr/>
            </a:pPr>
            <a:r>
              <a:rPr lang="de-DE" sz="2400"/>
              <a:t>Studierende sollten regelmäßig überprüfen, ob bei ihnen alle Prüfungsbewertungen </a:t>
            </a:r>
            <a:r>
              <a:rPr lang="de-DE" sz="2400" b="1"/>
              <a:t>in FlexNow eingetragen </a:t>
            </a:r>
            <a:r>
              <a:rPr lang="de-DE" sz="2400"/>
              <a:t>wurden.</a:t>
            </a:r>
            <a:endParaRPr/>
          </a:p>
          <a:p>
            <a:pPr marL="285750" indent="-285750" algn="just">
              <a:lnSpc>
                <a:spcPct val="107000"/>
              </a:lnSpc>
              <a:spcAft>
                <a:spcPts val="1200"/>
              </a:spcAft>
              <a:buFont typeface="Wingdings"/>
              <a:buChar char="Ø"/>
              <a:defRPr/>
            </a:pPr>
            <a:r>
              <a:rPr lang="de-DE" sz="2000"/>
              <a:t>Solange per Eintragung nicht bestätigt wurde, dass das Modul erfolgreich bestanden wurde, ist die Anmeldung zu </a:t>
            </a:r>
            <a:r>
              <a:rPr lang="de-DE" sz="2000" b="1"/>
              <a:t>darauf aufbauenden Modulen </a:t>
            </a:r>
            <a:r>
              <a:rPr lang="de-DE" sz="2000"/>
              <a:t>nicht möglich.</a:t>
            </a:r>
            <a:endParaRPr/>
          </a:p>
          <a:p>
            <a:pPr marL="285750" indent="-285750" algn="just">
              <a:lnSpc>
                <a:spcPct val="107000"/>
              </a:lnSpc>
              <a:spcAft>
                <a:spcPts val="800"/>
              </a:spcAft>
              <a:buFont typeface="Wingdings"/>
              <a:buChar char="Ø"/>
              <a:defRPr/>
            </a:pPr>
            <a:r>
              <a:rPr lang="de-DE" sz="2000"/>
              <a:t>Auch die Eintragung von </a:t>
            </a:r>
            <a:r>
              <a:rPr lang="de-DE" sz="2000" b="1"/>
              <a:t>Fehlversuchen</a:t>
            </a:r>
            <a:r>
              <a:rPr lang="de-DE" sz="2000"/>
              <a:t> (z.B. wenn trotz Anmeldung keine Prüfungsleistung eingereicht wurde) ist wichtig, denn solange eine Anmeldung noch offen ist, verhindert FlexNow in diesem Modul die Anmeldung zu einem weiteren Versuch.</a:t>
            </a:r>
            <a:endParaRPr/>
          </a:p>
          <a:p>
            <a:pPr marL="285750" indent="-285750" algn="just">
              <a:lnSpc>
                <a:spcPct val="107000"/>
              </a:lnSpc>
              <a:spcAft>
                <a:spcPts val="800"/>
              </a:spcAft>
              <a:buFont typeface="Wingdings"/>
              <a:buChar char="Ø"/>
              <a:defRPr/>
            </a:pPr>
            <a:r>
              <a:rPr lang="de-DE" sz="2000"/>
              <a:t>Fehlt bei einem Modul die Eintragung der Prüfungsbewertung, sollten sich Studierende an diejenige </a:t>
            </a:r>
            <a:r>
              <a:rPr lang="de-DE" sz="2000" b="1"/>
              <a:t>Einrichtung</a:t>
            </a:r>
            <a:r>
              <a:rPr lang="de-DE" sz="2000"/>
              <a:t> wenden, die die Lehrveranstaltung angeboten hat. Das Prüfungsamt ist nicht in den Eintragungsprozess involviert und hat daher keine Prüfungsergebnisse vorliegen. </a:t>
            </a:r>
            <a:endParaRPr/>
          </a:p>
        </p:txBody>
      </p:sp>
      <p:sp>
        <p:nvSpPr>
          <p:cNvPr id="8" name="Titel 7"/>
          <p:cNvSpPr>
            <a:spLocks noGrp="1"/>
          </p:cNvSpPr>
          <p:nvPr>
            <p:ph type="title"/>
          </p:nvPr>
        </p:nvSpPr>
        <p:spPr bwMode="auto">
          <a:xfrm>
            <a:off x="361426" y="1281101"/>
            <a:ext cx="11206800" cy="695914"/>
          </a:xfrm>
        </p:spPr>
        <p:txBody>
          <a:bodyPr/>
          <a:lstStyle/>
          <a:p>
            <a:pPr>
              <a:defRPr/>
            </a:pPr>
            <a:r>
              <a:rPr lang="de-DE" sz="2400"/>
              <a:t>Eintragung der Prüfungsbewertungen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6" y="1977015"/>
            <a:ext cx="7516482" cy="2651278"/>
          </a:xfrm>
          <a:prstGeom prst="rect">
            <a:avLst/>
          </a:prstGeom>
          <a:solidFill>
            <a:srgbClr val="FFFFFF">
              <a:alpha val="70000"/>
            </a:srgbClr>
          </a:solidFill>
        </p:spPr>
        <p:txBody>
          <a:bodyPr/>
          <a:lstStyle/>
          <a:p>
            <a:pPr algn="just">
              <a:lnSpc>
                <a:spcPct val="107000"/>
              </a:lnSpc>
              <a:spcAft>
                <a:spcPts val="1200"/>
              </a:spcAft>
              <a:defRPr/>
            </a:pPr>
            <a:r>
              <a:rPr lang="de-DE" sz="2000"/>
              <a:t>Auf der Seite </a:t>
            </a:r>
            <a:endParaRPr/>
          </a:p>
          <a:p>
            <a:pPr algn="just">
              <a:lnSpc>
                <a:spcPct val="107000"/>
              </a:lnSpc>
              <a:spcAft>
                <a:spcPts val="1200"/>
              </a:spcAft>
              <a:defRPr/>
            </a:pPr>
            <a:r>
              <a:rPr lang="de-DE" sz="2000" b="1" u="sng">
                <a:hlinkClick r:id="rId3" tooltip="http://www.phil.uni-goettingen.de/pruefungsamt-formulare"/>
              </a:rPr>
              <a:t>http://www.phil.uni-goettingen.de/pruefungsamt-formulare</a:t>
            </a:r>
            <a:endParaRPr lang="de-DE" sz="2000" b="1"/>
          </a:p>
          <a:p>
            <a:pPr algn="just">
              <a:lnSpc>
                <a:spcPct val="107000"/>
              </a:lnSpc>
              <a:spcAft>
                <a:spcPts val="1200"/>
              </a:spcAft>
              <a:defRPr/>
            </a:pPr>
            <a:r>
              <a:rPr lang="de-DE" sz="2000"/>
              <a:t>stellt das Prüfungsamt alle wichtigen Formulare und Informationen in deutscher und englischer Sprache zum Download zur Verfügung.</a:t>
            </a:r>
            <a:endParaRPr/>
          </a:p>
        </p:txBody>
      </p:sp>
      <p:sp>
        <p:nvSpPr>
          <p:cNvPr id="8" name="Titel 7"/>
          <p:cNvSpPr>
            <a:spLocks noGrp="1"/>
          </p:cNvSpPr>
          <p:nvPr>
            <p:ph type="title"/>
          </p:nvPr>
        </p:nvSpPr>
        <p:spPr bwMode="auto">
          <a:xfrm>
            <a:off x="361426" y="1281101"/>
            <a:ext cx="7516482" cy="695914"/>
          </a:xfrm>
        </p:spPr>
        <p:txBody>
          <a:bodyPr/>
          <a:lstStyle/>
          <a:p>
            <a:pPr>
              <a:defRPr/>
            </a:pPr>
            <a:r>
              <a:rPr lang="de-DE" sz="2400"/>
              <a:t>B.A.- und M.A.-Formulare des Prüfungsamts</a:t>
            </a:r>
            <a:endParaRPr/>
          </a:p>
        </p:txBody>
      </p:sp>
      <p:pic>
        <p:nvPicPr>
          <p:cNvPr id="7" name="Grafik 6"/>
          <p:cNvPicPr>
            <a:picLocks noChangeAspect="1"/>
          </p:cNvPicPr>
          <p:nvPr/>
        </p:nvPicPr>
        <p:blipFill>
          <a:blip r:embed="rId4"/>
          <a:stretch/>
        </p:blipFill>
        <p:spPr bwMode="auto">
          <a:xfrm>
            <a:off x="8091792" y="1266738"/>
            <a:ext cx="3897008" cy="51352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accent3"/>
        </a:solidFill>
        <a:effectLst/>
      </p:bgPr>
    </p:bg>
    <p:spTree>
      <p:nvGrpSpPr>
        <p:cNvPr id="1" name=""/>
        <p:cNvGrpSpPr/>
        <p:nvPr/>
      </p:nvGrpSpPr>
      <p:grpSpPr bwMode="auto">
        <a:xfrm>
          <a:off x="0" y="0"/>
          <a:ext cx="0" cy="0"/>
          <a:chOff x="0" y="0"/>
          <a:chExt cx="0" cy="0"/>
        </a:xfrm>
      </p:grpSpPr>
      <p:sp>
        <p:nvSpPr>
          <p:cNvPr id="8" name="Titel 7"/>
          <p:cNvSpPr>
            <a:spLocks noGrp="1"/>
          </p:cNvSpPr>
          <p:nvPr>
            <p:ph type="title"/>
          </p:nvPr>
        </p:nvSpPr>
        <p:spPr bwMode="auto">
          <a:xfrm>
            <a:off x="533399" y="1185721"/>
            <a:ext cx="11206557" cy="751723"/>
          </a:xfrm>
        </p:spPr>
        <p:txBody>
          <a:bodyPr/>
          <a:lstStyle/>
          <a:p>
            <a:pPr>
              <a:lnSpc>
                <a:spcPct val="107000"/>
              </a:lnSpc>
              <a:spcAft>
                <a:spcPts val="800"/>
              </a:spcAft>
              <a:defRPr/>
            </a:pPr>
            <a:r>
              <a:rPr lang="de-DE" sz="2400">
                <a:ea typeface="+mn-ea"/>
                <a:cs typeface="+mn-cs"/>
              </a:rPr>
              <a:t>Plagiate / Täuschungsversuche / KI-Tools I</a:t>
            </a:r>
            <a:endParaRPr/>
          </a:p>
        </p:txBody>
      </p:sp>
      <p:sp>
        <p:nvSpPr>
          <p:cNvPr id="9" name="Textplatzhalter 8"/>
          <p:cNvSpPr>
            <a:spLocks noGrp="1"/>
          </p:cNvSpPr>
          <p:nvPr>
            <p:ph type="body" sz="quarter" idx="12"/>
          </p:nvPr>
        </p:nvSpPr>
        <p:spPr bwMode="auto">
          <a:xfrm>
            <a:off x="533400" y="1935973"/>
            <a:ext cx="11205838" cy="3559929"/>
          </a:xfrm>
          <a:prstGeom prst="rect">
            <a:avLst/>
          </a:prstGeom>
          <a:solidFill>
            <a:srgbClr val="FFFFFF">
              <a:alpha val="70000"/>
            </a:srgbClr>
          </a:solidFill>
        </p:spPr>
        <p:txBody>
          <a:bodyPr/>
          <a:lstStyle/>
          <a:p>
            <a:pPr algn="just">
              <a:lnSpc>
                <a:spcPct val="107000"/>
              </a:lnSpc>
              <a:spcAft>
                <a:spcPts val="1200"/>
              </a:spcAft>
              <a:defRPr/>
            </a:pPr>
            <a:r>
              <a:rPr lang="de-DE" sz="2400"/>
              <a:t>Plagiate und andere Täuschungsversuche werden von den Prüfenden ans </a:t>
            </a:r>
            <a:r>
              <a:rPr lang="de-DE" sz="2400" b="1"/>
              <a:t>Prüfungsamt</a:t>
            </a:r>
            <a:r>
              <a:rPr lang="de-DE" sz="2400"/>
              <a:t> gemeldet, wo diese Vorkommnisse zentral erfasst und in der elektronischen Studierendenakte archiviert werden. </a:t>
            </a:r>
            <a:endParaRPr/>
          </a:p>
          <a:p>
            <a:pPr marL="342900" indent="-342900" algn="just">
              <a:lnSpc>
                <a:spcPct val="107000"/>
              </a:lnSpc>
              <a:spcAft>
                <a:spcPts val="1200"/>
              </a:spcAft>
              <a:buFont typeface="Wingdings"/>
              <a:buChar char="Ø"/>
              <a:defRPr/>
            </a:pPr>
            <a:r>
              <a:rPr lang="de-DE" sz="2000"/>
              <a:t>In schwerwiegenden Fällen legt das Prüfungsamt den Vorgang der </a:t>
            </a:r>
            <a:r>
              <a:rPr lang="de-DE" sz="2000" b="1"/>
              <a:t>Prüfungskommission für B.A.- und M.A.-Studiengänge der Philosophischen Fakultät</a:t>
            </a:r>
            <a:r>
              <a:rPr lang="de-DE" sz="2000"/>
              <a:t> vor, die daraufhin entscheidet, ob Sanktionen ausgesprochen werden. Dies kann die Exmatrikulation aus dem Fach zur Folge haben. </a:t>
            </a:r>
            <a:endParaRPr/>
          </a:p>
          <a:p>
            <a:pPr algn="just">
              <a:lnSpc>
                <a:spcPct val="107000"/>
              </a:lnSpc>
              <a:spcAft>
                <a:spcPts val="1199"/>
              </a:spcAft>
              <a:defRPr/>
            </a:pPr>
            <a:endParaRPr lang="de-DE"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accent3"/>
        </a:solidFill>
        <a:effectLst/>
      </p:bgPr>
    </p:bg>
    <p:spTree>
      <p:nvGrpSpPr>
        <p:cNvPr id="1" name=""/>
        <p:cNvGrpSpPr/>
        <p:nvPr/>
      </p:nvGrpSpPr>
      <p:grpSpPr bwMode="auto">
        <a:xfrm>
          <a:off x="0" y="0"/>
          <a:ext cx="0" cy="0"/>
          <a:chOff x="0" y="0"/>
          <a:chExt cx="0" cy="0"/>
        </a:xfrm>
      </p:grpSpPr>
      <p:sp>
        <p:nvSpPr>
          <p:cNvPr id="8" name="Titel 7"/>
          <p:cNvSpPr>
            <a:spLocks noGrp="1"/>
          </p:cNvSpPr>
          <p:nvPr>
            <p:ph type="title"/>
          </p:nvPr>
        </p:nvSpPr>
        <p:spPr bwMode="auto">
          <a:xfrm>
            <a:off x="533399" y="1185721"/>
            <a:ext cx="11227797" cy="751723"/>
          </a:xfrm>
        </p:spPr>
        <p:txBody>
          <a:bodyPr/>
          <a:lstStyle/>
          <a:p>
            <a:pPr>
              <a:lnSpc>
                <a:spcPct val="107000"/>
              </a:lnSpc>
              <a:spcAft>
                <a:spcPts val="800"/>
              </a:spcAft>
              <a:defRPr/>
            </a:pPr>
            <a:r>
              <a:rPr lang="de-DE" sz="2400">
                <a:latin typeface="+mn-lt"/>
                <a:ea typeface="+mn-ea"/>
                <a:cs typeface="+mn-cs"/>
              </a:rPr>
              <a:t>Plagiate / </a:t>
            </a:r>
            <a:r>
              <a:rPr lang="de-DE" sz="2400">
                <a:ea typeface="+mn-ea"/>
                <a:cs typeface="+mn-cs"/>
              </a:rPr>
              <a:t>Täuschungsversuche</a:t>
            </a:r>
            <a:r>
              <a:rPr lang="de-DE" sz="2400">
                <a:latin typeface="+mn-lt"/>
                <a:ea typeface="+mn-ea"/>
                <a:cs typeface="+mn-cs"/>
              </a:rPr>
              <a:t> / KI-Tools II</a:t>
            </a:r>
            <a:endParaRPr/>
          </a:p>
        </p:txBody>
      </p:sp>
      <p:sp>
        <p:nvSpPr>
          <p:cNvPr id="9" name="Textplatzhalter 8"/>
          <p:cNvSpPr>
            <a:spLocks noGrp="1"/>
          </p:cNvSpPr>
          <p:nvPr>
            <p:ph type="body" sz="quarter" idx="12"/>
          </p:nvPr>
        </p:nvSpPr>
        <p:spPr bwMode="auto">
          <a:xfrm>
            <a:off x="533399" y="1935974"/>
            <a:ext cx="11227078" cy="3823971"/>
          </a:xfrm>
          <a:prstGeom prst="rect">
            <a:avLst/>
          </a:prstGeom>
          <a:solidFill>
            <a:srgbClr val="FFFFFF">
              <a:alpha val="70000"/>
            </a:srgbClr>
          </a:solidFill>
        </p:spPr>
        <p:txBody>
          <a:bodyPr/>
          <a:lstStyle/>
          <a:p>
            <a:pPr algn="just">
              <a:lnSpc>
                <a:spcPct val="107000"/>
              </a:lnSpc>
              <a:spcAft>
                <a:spcPts val="1200"/>
              </a:spcAft>
              <a:defRPr/>
            </a:pPr>
            <a:r>
              <a:rPr lang="de-DE" sz="2400"/>
              <a:t>Die Verwendung von KI-Tools ist zwar grundsätzlich erlaubt, Studierende sollten jedoch </a:t>
            </a:r>
            <a:r>
              <a:rPr lang="de-DE" sz="2400" b="1"/>
              <a:t>transparent darlegen</a:t>
            </a:r>
            <a:r>
              <a:rPr lang="de-DE" sz="2400"/>
              <a:t>, wofür und in welchem Umfang sie ChatGPT &amp; Co. genutzt haben. Wird dies nicht beherzigt, kann dies als </a:t>
            </a:r>
            <a:r>
              <a:rPr lang="de-DE" sz="2400" b="1"/>
              <a:t>Täuschungsversuch</a:t>
            </a:r>
            <a:r>
              <a:rPr lang="de-DE" sz="2400"/>
              <a:t> angesehen werden. </a:t>
            </a:r>
            <a:endParaRPr/>
          </a:p>
          <a:p>
            <a:pPr marL="342900" indent="-342900" algn="just">
              <a:lnSpc>
                <a:spcPct val="107000"/>
              </a:lnSpc>
              <a:spcAft>
                <a:spcPts val="1200"/>
              </a:spcAft>
              <a:buFont typeface="Wingdings"/>
              <a:buChar char="Ø"/>
              <a:defRPr/>
            </a:pPr>
            <a:r>
              <a:rPr lang="de-DE" sz="2000"/>
              <a:t>Nähere Informationen dazu auf der Seite</a:t>
            </a:r>
            <a:endParaRPr/>
          </a:p>
          <a:p>
            <a:pPr algn="just">
              <a:lnSpc>
                <a:spcPct val="107000"/>
              </a:lnSpc>
              <a:spcAft>
                <a:spcPts val="1200"/>
              </a:spcAft>
              <a:defRPr/>
            </a:pPr>
            <a:r>
              <a:rPr lang="de-DE" sz="2000"/>
              <a:t>                                    </a:t>
            </a:r>
            <a:r>
              <a:rPr lang="de-DE" sz="2000" b="1" u="sng">
                <a:hlinkClick r:id="rId3" tooltip="https://www.uni-goettingen.de/de/674738.html"/>
              </a:rPr>
              <a:t>https://www.uni-goettingen.de/de/674738.html</a:t>
            </a:r>
            <a:r>
              <a:rPr lang="de-DE" sz="2000" b="1"/>
              <a:t> </a:t>
            </a:r>
            <a:endParaRPr/>
          </a:p>
          <a:p>
            <a:pPr marL="342900" indent="-342900" algn="just">
              <a:lnSpc>
                <a:spcPct val="107000"/>
              </a:lnSpc>
              <a:spcAft>
                <a:spcPts val="1199"/>
              </a:spcAft>
              <a:buFont typeface="Wingdings"/>
              <a:buChar char="Ø"/>
              <a:defRPr/>
            </a:pPr>
            <a:r>
              <a:rPr lang="de-DE" b="0" i="0" u="sng" strike="noStrike" cap="none" spc="0">
                <a:solidFill>
                  <a:schemeClr val="tx1"/>
                </a:solidFill>
                <a:latin typeface="ZapfHumnst BT"/>
                <a:ea typeface="ZapfHumnst BT"/>
                <a:cs typeface="ZapfHumnst BT"/>
                <a:hlinkClick r:id="rId4" tooltip="https://docs.gwdg.de/doku.php?id=de:services:application_services:plagiarism_prevention:start#turnitin1"/>
              </a:rPr>
              <a:t>Turnitin</a:t>
            </a:r>
            <a:r>
              <a:rPr lang="de-DE" b="0" i="0" u="none" strike="noStrike" cap="none" spc="0">
                <a:solidFill>
                  <a:schemeClr val="tx1"/>
                </a:solidFill>
                <a:latin typeface="ZapfHumnst BT"/>
                <a:ea typeface="ZapfHumnst BT"/>
                <a:cs typeface="ZapfHumnst BT"/>
              </a:rPr>
              <a:t> hat seine Funktionen erweitert, um auch KI-generierte Texte zu erkennen.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6" y="1977015"/>
            <a:ext cx="11354323" cy="3384107"/>
          </a:xfrm>
        </p:spPr>
        <p:txBody>
          <a:bodyPr/>
          <a:lstStyle/>
          <a:p>
            <a:pPr marL="342900" indent="-342900" algn="just">
              <a:lnSpc>
                <a:spcPct val="107000"/>
              </a:lnSpc>
              <a:buFont typeface="Wingdings"/>
              <a:buChar char="Ø"/>
              <a:defRPr/>
            </a:pPr>
            <a:r>
              <a:rPr lang="de-DE" sz="2400"/>
              <a:t>Prüfungsamt: </a:t>
            </a:r>
            <a:endParaRPr/>
          </a:p>
          <a:p>
            <a:pPr>
              <a:lnSpc>
                <a:spcPct val="107000"/>
              </a:lnSpc>
              <a:defRPr/>
            </a:pPr>
            <a:r>
              <a:rPr lang="de-DE" sz="2400" u="sng">
                <a:hlinkClick r:id="rId3" tooltip="http://www.phil.uni-goettingen.de/pruefungsamt-team"/>
              </a:rPr>
              <a:t>http://www.phil.uni-goettingen.de/pruefungsamt-team</a:t>
            </a:r>
            <a:endParaRPr lang="de-DE" sz="2400"/>
          </a:p>
          <a:p>
            <a:pPr algn="just">
              <a:lnSpc>
                <a:spcPct val="107000"/>
              </a:lnSpc>
              <a:defRPr/>
            </a:pPr>
            <a:endParaRPr lang="de-DE" sz="2400"/>
          </a:p>
          <a:p>
            <a:pPr algn="just">
              <a:lnSpc>
                <a:spcPct val="107000"/>
              </a:lnSpc>
              <a:defRPr/>
            </a:pPr>
            <a:endParaRPr lang="de-DE" sz="2000"/>
          </a:p>
          <a:p>
            <a:pPr marL="342900" indent="-342900" algn="just">
              <a:lnSpc>
                <a:spcPct val="107000"/>
              </a:lnSpc>
              <a:buFont typeface="Wingdings"/>
              <a:buChar char="Ø"/>
              <a:defRPr/>
            </a:pPr>
            <a:r>
              <a:rPr lang="de-DE" sz="2400"/>
              <a:t>Anträge, Formulare und Informationen (B.A./M.A.)</a:t>
            </a:r>
            <a:endParaRPr/>
          </a:p>
          <a:p>
            <a:pPr>
              <a:lnSpc>
                <a:spcPct val="107000"/>
              </a:lnSpc>
              <a:spcAft>
                <a:spcPts val="800"/>
              </a:spcAft>
              <a:defRPr/>
            </a:pPr>
            <a:r>
              <a:rPr lang="de-DE" sz="2400" u="sng">
                <a:hlinkClick r:id="rId4" tooltip="http://www.phil.uni-goettingen.de/pruefungsamt-formulare"/>
              </a:rPr>
              <a:t>http://www.phil.uni-goettingen.de/pruefungsamt-formulare</a:t>
            </a:r>
            <a:r>
              <a:rPr lang="de-DE" sz="2400"/>
              <a:t>  </a:t>
            </a:r>
            <a:endParaRPr/>
          </a:p>
        </p:txBody>
      </p:sp>
      <p:sp>
        <p:nvSpPr>
          <p:cNvPr id="8" name="Titel 7"/>
          <p:cNvSpPr>
            <a:spLocks noGrp="1"/>
          </p:cNvSpPr>
          <p:nvPr>
            <p:ph type="title"/>
          </p:nvPr>
        </p:nvSpPr>
        <p:spPr bwMode="auto">
          <a:xfrm>
            <a:off x="361426" y="1281101"/>
            <a:ext cx="11354324" cy="695914"/>
          </a:xfrm>
        </p:spPr>
        <p:txBody>
          <a:bodyPr/>
          <a:lstStyle/>
          <a:p>
            <a:pPr>
              <a:defRPr/>
            </a:pPr>
            <a:r>
              <a:rPr lang="de-DE" sz="2400"/>
              <a:t>Links I</a:t>
            </a:r>
            <a:endParaRPr/>
          </a:p>
        </p:txBody>
      </p:sp>
      <p:pic>
        <p:nvPicPr>
          <p:cNvPr id="5" name="Grafik 4"/>
          <p:cNvPicPr/>
          <p:nvPr/>
        </p:nvPicPr>
        <p:blipFill>
          <a:blip r:embed="rId5"/>
          <a:stretch/>
        </p:blipFill>
        <p:spPr bwMode="auto">
          <a:xfrm flipH="1">
            <a:off x="8610599" y="2171415"/>
            <a:ext cx="2641600" cy="2603500"/>
          </a:xfrm>
          <a:prstGeom prst="rect">
            <a:avLst/>
          </a:prstGeom>
          <a:noFill/>
          <a:ln>
            <a:noFill/>
          </a:ln>
        </p:spPr>
      </p:pic>
      <p:sp>
        <p:nvSpPr>
          <p:cNvPr id="2" name="Textfeld 1"/>
          <p:cNvSpPr txBox="1"/>
          <p:nvPr/>
        </p:nvSpPr>
        <p:spPr bwMode="auto">
          <a:xfrm>
            <a:off x="8982981" y="4774914"/>
            <a:ext cx="2099572" cy="457560"/>
          </a:xfrm>
          <a:prstGeom prst="rect">
            <a:avLst/>
          </a:prstGeom>
          <a:noFill/>
        </p:spPr>
        <p:txBody>
          <a:bodyPr wrap="square" rtlCol="0">
            <a:spAutoFit/>
          </a:bodyPr>
          <a:lstStyle/>
          <a:p>
            <a:pPr algn="ctr">
              <a:defRPr/>
            </a:pPr>
            <a:r>
              <a:rPr lang="de-DE" sz="2400"/>
              <a:t>Prüfungsamt</a:t>
            </a: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6" y="1977015"/>
            <a:ext cx="11373374" cy="4637014"/>
          </a:xfrm>
        </p:spPr>
        <p:txBody>
          <a:bodyPr/>
          <a:lstStyle/>
          <a:p>
            <a:pPr marL="285750" indent="-285750" algn="just">
              <a:lnSpc>
                <a:spcPct val="107000"/>
              </a:lnSpc>
              <a:buFont typeface="Wingdings"/>
              <a:buChar char="Ø"/>
              <a:defRPr/>
            </a:pPr>
            <a:r>
              <a:rPr lang="de-DE" sz="2400"/>
              <a:t>Prüfungsordnungen</a:t>
            </a:r>
            <a:endParaRPr/>
          </a:p>
          <a:p>
            <a:pPr algn="just">
              <a:lnSpc>
                <a:spcPct val="107000"/>
              </a:lnSpc>
              <a:spcAft>
                <a:spcPts val="800"/>
              </a:spcAft>
              <a:defRPr/>
            </a:pPr>
            <a:r>
              <a:rPr lang="de-DE" sz="1900"/>
              <a:t>Die Allgemeine Prüfungsordnung sowie die Prüfungs- und Studienordnungen der Fächer inklusive der Fachspezifischen Bestimmungen sind über die zentral betreute </a:t>
            </a:r>
            <a:r>
              <a:rPr lang="de-DE" sz="1900" b="1"/>
              <a:t>A-Z-Liste</a:t>
            </a:r>
            <a:r>
              <a:rPr lang="de-DE" sz="1900"/>
              <a:t> der Studienfächer aufrufbar: </a:t>
            </a:r>
            <a:r>
              <a:rPr lang="de-DE" sz="1900" u="sng">
                <a:hlinkClick r:id="rId3" tooltip="https://www.uni-goettingen.de/de/studienfaecher-von-a-bis-z/3811.html"/>
              </a:rPr>
              <a:t>https://www.uni-goettingen.de/de/studienfaecher-von-a-bis-z/3811.html</a:t>
            </a:r>
            <a:r>
              <a:rPr lang="de-DE" sz="1900"/>
              <a:t>. </a:t>
            </a:r>
            <a:endParaRPr/>
          </a:p>
          <a:p>
            <a:pPr algn="just">
              <a:lnSpc>
                <a:spcPct val="107000"/>
              </a:lnSpc>
              <a:spcBef>
                <a:spcPts val="0"/>
              </a:spcBef>
              <a:defRPr/>
            </a:pPr>
            <a:r>
              <a:rPr lang="de-DE" sz="1900"/>
              <a:t>Direktlinks zu den Ordnungen hat das Prüfungsamt auf seiner Teamseite bei den Fächerzuständigkeiten der Mitarbeiter*innen hinterlegt: </a:t>
            </a:r>
            <a:endParaRPr/>
          </a:p>
          <a:p>
            <a:pPr algn="just">
              <a:lnSpc>
                <a:spcPct val="107000"/>
              </a:lnSpc>
              <a:spcBef>
                <a:spcPts val="0"/>
              </a:spcBef>
              <a:spcAft>
                <a:spcPts val="800"/>
              </a:spcAft>
              <a:defRPr/>
            </a:pPr>
            <a:r>
              <a:rPr lang="de-DE" sz="1900" u="sng">
                <a:hlinkClick r:id="rId4" tooltip="http://www.phil.uni-goettingen.de/pruefungsamt-team"/>
              </a:rPr>
              <a:t>http://www.phil.uni-goettingen.de/pruefungsamt-team</a:t>
            </a:r>
            <a:r>
              <a:rPr lang="de-DE" sz="1900"/>
              <a:t>.</a:t>
            </a:r>
            <a:endParaRPr/>
          </a:p>
          <a:p>
            <a:pPr marL="285750" indent="-285750" algn="just">
              <a:lnSpc>
                <a:spcPct val="107000"/>
              </a:lnSpc>
              <a:buFont typeface="Wingdings"/>
              <a:buChar char="Ø"/>
              <a:defRPr/>
            </a:pPr>
            <a:r>
              <a:rPr lang="de-DE" sz="2400"/>
              <a:t>Prüfungstermine</a:t>
            </a:r>
            <a:endParaRPr/>
          </a:p>
          <a:p>
            <a:pPr algn="just">
              <a:lnSpc>
                <a:spcPct val="107000"/>
              </a:lnSpc>
              <a:defRPr/>
            </a:pPr>
            <a:r>
              <a:rPr lang="de-DE" sz="1900"/>
              <a:t>Welche Prüfungstermine bereits freigeschaltet sind, kann über das </a:t>
            </a:r>
            <a:r>
              <a:rPr lang="de-DE" sz="1900" b="1"/>
              <a:t>Statistikportal FlexStat </a:t>
            </a:r>
            <a:r>
              <a:rPr lang="de-DE" sz="1900"/>
              <a:t>auf</a:t>
            </a:r>
            <a:endParaRPr/>
          </a:p>
          <a:p>
            <a:pPr algn="just">
              <a:lnSpc>
                <a:spcPct val="107000"/>
              </a:lnSpc>
              <a:spcBef>
                <a:spcPts val="0"/>
              </a:spcBef>
              <a:defRPr/>
            </a:pPr>
            <a:r>
              <a:rPr lang="de-DE" sz="1900" u="sng">
                <a:hlinkClick r:id="rId5" tooltip="https://pruefungsverwaltung.uni-goettingen.de/statistikportal"/>
              </a:rPr>
              <a:t>https://pruefungsverwaltung.uni-goettingen.de/statistikportal</a:t>
            </a:r>
            <a:r>
              <a:rPr lang="de-DE" sz="1900"/>
              <a:t> </a:t>
            </a:r>
            <a:endParaRPr/>
          </a:p>
          <a:p>
            <a:pPr algn="just">
              <a:lnSpc>
                <a:spcPct val="107000"/>
              </a:lnSpc>
              <a:spcBef>
                <a:spcPts val="0"/>
              </a:spcBef>
              <a:spcAft>
                <a:spcPts val="800"/>
              </a:spcAft>
              <a:defRPr/>
            </a:pPr>
            <a:r>
              <a:rPr lang="de-DE" sz="1900"/>
              <a:t>(Abfrage „Prüfungen“     „An-/Abmeldefristen“) eingesehen werden. Ein Login ist hierzu nicht erforderlich.</a:t>
            </a:r>
            <a:endParaRPr/>
          </a:p>
        </p:txBody>
      </p:sp>
      <p:sp>
        <p:nvSpPr>
          <p:cNvPr id="8" name="Titel 7"/>
          <p:cNvSpPr>
            <a:spLocks noGrp="1"/>
          </p:cNvSpPr>
          <p:nvPr>
            <p:ph type="title"/>
          </p:nvPr>
        </p:nvSpPr>
        <p:spPr bwMode="auto">
          <a:xfrm>
            <a:off x="361426" y="1281101"/>
            <a:ext cx="11373374" cy="695914"/>
          </a:xfrm>
        </p:spPr>
        <p:txBody>
          <a:bodyPr/>
          <a:lstStyle/>
          <a:p>
            <a:pPr>
              <a:defRPr/>
            </a:pPr>
            <a:r>
              <a:rPr lang="de-DE" sz="2400"/>
              <a:t>Links II</a:t>
            </a:r>
            <a:endParaRPr/>
          </a:p>
        </p:txBody>
      </p:sp>
      <p:sp>
        <p:nvSpPr>
          <p:cNvPr id="2" name="Pfeil: nach rechts 1"/>
          <p:cNvSpPr/>
          <p:nvPr/>
        </p:nvSpPr>
        <p:spPr bwMode="auto">
          <a:xfrm>
            <a:off x="2914651" y="6076950"/>
            <a:ext cx="247650" cy="161925"/>
          </a:xfrm>
          <a:prstGeom prst="rightArrow">
            <a:avLst>
              <a:gd name="adj1" fmla="val 50000"/>
              <a:gd name="adj2" fmla="val 50000"/>
            </a:avLst>
          </a:prstGeom>
          <a:solidFill>
            <a:schemeClr val="tx1">
              <a:lumMod val="50000"/>
              <a:lumOff val="5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bwMode="auto">
        <a:xfrm>
          <a:off x="0" y="0"/>
          <a:ext cx="0" cy="0"/>
          <a:chOff x="0" y="0"/>
          <a:chExt cx="0" cy="0"/>
        </a:xfrm>
      </p:grpSpPr>
      <p:sp>
        <p:nvSpPr>
          <p:cNvPr id="3" name="Titel 2"/>
          <p:cNvSpPr>
            <a:spLocks noGrp="1"/>
          </p:cNvSpPr>
          <p:nvPr>
            <p:ph type="title"/>
          </p:nvPr>
        </p:nvSpPr>
        <p:spPr bwMode="auto">
          <a:xfrm>
            <a:off x="200661" y="3335817"/>
            <a:ext cx="5704840" cy="1028313"/>
          </a:xfrm>
        </p:spPr>
        <p:txBody>
          <a:bodyPr/>
          <a:lstStyle/>
          <a:p>
            <a:pPr>
              <a:defRPr/>
            </a:pPr>
            <a:r>
              <a:rPr lang="de-DE"/>
              <a:t>Studium inklusiv und Nachteilsausgleich</a:t>
            </a:r>
            <a:endParaRPr/>
          </a:p>
        </p:txBody>
      </p:sp>
      <p:pic>
        <p:nvPicPr>
          <p:cNvPr id="9" name="Bildplatzhalter 8"/>
          <p:cNvPicPr>
            <a:picLocks noGrp="1" noChangeAspect="1"/>
          </p:cNvPicPr>
          <p:nvPr>
            <p:ph type="pic" sz="quarter" idx="11"/>
          </p:nvPr>
        </p:nvPicPr>
        <p:blipFill>
          <a:blip r:embed="rId3"/>
          <a:srcRect l="24918" r="24918"/>
          <a:stretch/>
        </p:blipFill>
        <p:spPr bwMode="auto"/>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19125" y="1853503"/>
            <a:ext cx="10115549" cy="806714"/>
          </a:xfrm>
        </p:spPr>
        <p:txBody>
          <a:bodyPr/>
          <a:lstStyle/>
          <a:p>
            <a:pPr>
              <a:defRPr/>
            </a:pPr>
            <a:r>
              <a:rPr lang="de-DE" sz="3200"/>
              <a:t>Studium inklusiv ?!</a:t>
            </a:r>
            <a:endParaRPr/>
          </a:p>
        </p:txBody>
      </p:sp>
      <p:sp>
        <p:nvSpPr>
          <p:cNvPr id="3" name="Textplatzhalter 2"/>
          <p:cNvSpPr>
            <a:spLocks noGrp="1"/>
          </p:cNvSpPr>
          <p:nvPr>
            <p:ph type="body" sz="quarter" idx="12"/>
          </p:nvPr>
        </p:nvSpPr>
        <p:spPr bwMode="auto">
          <a:xfrm>
            <a:off x="619123" y="2660215"/>
            <a:ext cx="10121309" cy="2895363"/>
          </a:xfrm>
        </p:spPr>
        <p:txBody>
          <a:bodyPr/>
          <a:lstStyle/>
          <a:p>
            <a:pPr>
              <a:defRPr/>
            </a:pPr>
            <a:r>
              <a:rPr lang="de-DE" sz="2400"/>
              <a:t>Sie müssen Ihr Studium aufgrund einer Behinderung oder einer chronischen Krankheit oder auf Grund der Betreuung von Kindern oder der Pflege von Angehörigen flexibel gestalten?</a:t>
            </a:r>
            <a:br>
              <a:rPr lang="de-DE" sz="2400"/>
            </a:br>
            <a:br>
              <a:rPr lang="de-DE" sz="2400"/>
            </a:br>
            <a:r>
              <a:rPr lang="de-DE" sz="2400"/>
              <a:t>Informationen, Anlaufstellen innerhalb der Fakultät und Universität finden Sie auf folgender Webseite: </a:t>
            </a:r>
            <a:r>
              <a:rPr lang="de-DE" sz="2400" u="sng">
                <a:hlinkClick r:id="rId3" tooltip="http://www.phil.uni-goettingen.de/studium-inklusiv"/>
              </a:rPr>
              <a:t>www.phil.uni-goettingen.de/studium-inklusiv</a:t>
            </a:r>
            <a:r>
              <a:rPr lang="de-DE" sz="2400"/>
              <a:t> </a:t>
            </a:r>
            <a:endParaRPr/>
          </a:p>
          <a:p>
            <a:pPr>
              <a:defRPr/>
            </a:pPr>
            <a:endParaRPr sz="1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1"/>
          </p:nvPr>
        </p:nvPicPr>
        <p:blipFill>
          <a:blip r:embed="rId3"/>
          <a:srcRect l="24891" r="24890"/>
          <a:stretch/>
        </p:blipFill>
        <p:spPr bwMode="auto"/>
      </p:pic>
      <p:sp>
        <p:nvSpPr>
          <p:cNvPr id="3" name="Titel 2"/>
          <p:cNvSpPr>
            <a:spLocks noGrp="1"/>
          </p:cNvSpPr>
          <p:nvPr>
            <p:ph type="title"/>
          </p:nvPr>
        </p:nvSpPr>
        <p:spPr bwMode="auto">
          <a:xfrm>
            <a:off x="6229349" y="2363688"/>
            <a:ext cx="5734575" cy="641412"/>
          </a:xfrm>
        </p:spPr>
        <p:txBody>
          <a:bodyPr/>
          <a:lstStyle/>
          <a:p>
            <a:pPr>
              <a:defRPr/>
            </a:pPr>
            <a:r>
              <a:rPr lang="de-DE"/>
              <a:t>Inhalt</a:t>
            </a:r>
            <a:endParaRPr/>
          </a:p>
        </p:txBody>
      </p:sp>
      <p:sp>
        <p:nvSpPr>
          <p:cNvPr id="4" name="Textplatzhalter 3"/>
          <p:cNvSpPr>
            <a:spLocks noGrp="1"/>
          </p:cNvSpPr>
          <p:nvPr>
            <p:ph type="body" sz="quarter" idx="12"/>
          </p:nvPr>
        </p:nvSpPr>
        <p:spPr bwMode="auto">
          <a:xfrm>
            <a:off x="6229349" y="3005100"/>
            <a:ext cx="5734574" cy="2213851"/>
          </a:xfrm>
        </p:spPr>
        <p:txBody>
          <a:bodyPr/>
          <a:lstStyle/>
          <a:p>
            <a:pPr marL="342900" indent="-342900">
              <a:buAutoNum type="arabicPeriod"/>
              <a:defRPr/>
            </a:pPr>
            <a:r>
              <a:rPr lang="de-DE"/>
              <a:t>Informationen des Prüfungsamts zu Prüfungen</a:t>
            </a:r>
            <a:endParaRPr/>
          </a:p>
          <a:p>
            <a:pPr marL="342900" indent="-342900">
              <a:buAutoNum type="arabicPeriod"/>
              <a:defRPr/>
            </a:pPr>
            <a:r>
              <a:rPr lang="de-DE"/>
              <a:t>Informationen zum Nachteilsausgleich</a:t>
            </a:r>
            <a:endParaRPr/>
          </a:p>
          <a:p>
            <a:pPr marL="342900" indent="-342900">
              <a:buAutoNum type="arabicPeriod"/>
              <a:defRPr/>
            </a:pPr>
            <a:r>
              <a:rPr lang="de-DE"/>
              <a:t>Schreiblabor und InDiGu-PLUS</a:t>
            </a:r>
            <a:endParaRPr/>
          </a:p>
          <a:p>
            <a:pPr marL="342900" indent="-342900">
              <a:buAutoNum type="arabicPeriod"/>
              <a:defRPr/>
            </a:pPr>
            <a:r>
              <a:rPr lang="de-DE"/>
              <a:t>Anlaufstellen bei Fragen</a:t>
            </a:r>
            <a:endParaRPr/>
          </a:p>
          <a:p>
            <a:pPr marL="342900" indent="-342900">
              <a:buAutoNum type="arabicPeriod"/>
              <a:defRPr/>
            </a:pPr>
            <a:r>
              <a:rPr lang="de-DE"/>
              <a:t>Kontakt Lehrperson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8649" y="1270728"/>
            <a:ext cx="10934702" cy="751314"/>
          </a:xfrm>
        </p:spPr>
        <p:txBody>
          <a:bodyPr/>
          <a:lstStyle/>
          <a:p>
            <a:pPr>
              <a:defRPr/>
            </a:pPr>
            <a:r>
              <a:rPr lang="de-DE" sz="2800"/>
              <a:t>Nachteilsausgleich I</a:t>
            </a:r>
            <a:endParaRPr lang="de-DE" sz="3200"/>
          </a:p>
        </p:txBody>
      </p:sp>
      <p:sp>
        <p:nvSpPr>
          <p:cNvPr id="3" name="Textplatzhalter 2"/>
          <p:cNvSpPr>
            <a:spLocks noGrp="1"/>
          </p:cNvSpPr>
          <p:nvPr>
            <p:ph type="body" sz="quarter" idx="12"/>
          </p:nvPr>
        </p:nvSpPr>
        <p:spPr bwMode="auto">
          <a:xfrm>
            <a:off x="628649" y="2022043"/>
            <a:ext cx="10934702" cy="4301602"/>
          </a:xfrm>
        </p:spPr>
        <p:txBody>
          <a:bodyPr/>
          <a:lstStyle/>
          <a:p>
            <a:pPr>
              <a:lnSpc>
                <a:spcPct val="100000"/>
              </a:lnSpc>
              <a:defRPr/>
            </a:pPr>
            <a:r>
              <a:rPr lang="de-DE" sz="2000"/>
              <a:t>Nachteilsausgleiche sollen existierende Barrieren, d.h. benachteiligende (Prüfungs-)Bedingungen im Studium </a:t>
            </a:r>
            <a:r>
              <a:rPr lang="de-DE" sz="2000" b="1"/>
              <a:t>individuell und situationsbezogen </a:t>
            </a:r>
            <a:r>
              <a:rPr lang="de-DE" sz="2000"/>
              <a:t>ausgleichen. Wenn Sie eine </a:t>
            </a:r>
            <a:r>
              <a:rPr lang="de-DE" sz="2000" b="1"/>
              <a:t>Behinderung oder chronische Erkrankung oder Erziehungs- bzw. Pflegeverantwortung </a:t>
            </a:r>
            <a:r>
              <a:rPr lang="de-DE" sz="2000"/>
              <a:t>nachweisen können, haben Sie einen gesetzlichen Anspruch auf Nachteilsausgleiche im Studium. </a:t>
            </a:r>
            <a:endParaRPr/>
          </a:p>
          <a:p>
            <a:pPr>
              <a:lnSpc>
                <a:spcPct val="100000"/>
              </a:lnSpc>
              <a:defRPr/>
            </a:pPr>
            <a:endParaRPr lang="de-DE" sz="2000"/>
          </a:p>
          <a:p>
            <a:pPr>
              <a:lnSpc>
                <a:spcPct val="100000"/>
              </a:lnSpc>
              <a:defRPr/>
            </a:pPr>
            <a:r>
              <a:rPr lang="de-DE" sz="2000"/>
              <a:t>Beispielsweise können Sie folgende Maßnahmen beantragen:</a:t>
            </a:r>
            <a:endParaRPr/>
          </a:p>
          <a:p>
            <a:pPr marL="342900" indent="-342900">
              <a:lnSpc>
                <a:spcPct val="100000"/>
              </a:lnSpc>
              <a:buFont typeface="Arial"/>
              <a:buChar char="•"/>
              <a:defRPr/>
            </a:pPr>
            <a:r>
              <a:rPr lang="de-DE" sz="2000"/>
              <a:t>Verlängerung der Bearbeitungszeit von Prüfungsleistungen</a:t>
            </a:r>
            <a:endParaRPr/>
          </a:p>
          <a:p>
            <a:pPr marL="342900" indent="-342900">
              <a:lnSpc>
                <a:spcPct val="100000"/>
              </a:lnSpc>
              <a:buFont typeface="Arial"/>
              <a:buChar char="•"/>
              <a:defRPr/>
            </a:pPr>
            <a:r>
              <a:rPr lang="de-DE" sz="2000"/>
              <a:t>Zulassen von personeller oder technischer Unterstützung</a:t>
            </a:r>
            <a:endParaRPr/>
          </a:p>
          <a:p>
            <a:pPr marL="342900" indent="-342900">
              <a:lnSpc>
                <a:spcPct val="100000"/>
              </a:lnSpc>
              <a:buFont typeface="Arial"/>
              <a:buChar char="•"/>
              <a:defRPr/>
            </a:pPr>
            <a:r>
              <a:rPr lang="de-DE" sz="2000"/>
              <a:t>Ersatz einer Prüfung durch eine niveaugleiche andere (z. B. mündlich statt schriftlich)</a:t>
            </a:r>
            <a:endParaRPr/>
          </a:p>
          <a:p>
            <a:pPr marL="342900" indent="-342900">
              <a:lnSpc>
                <a:spcPct val="100000"/>
              </a:lnSpc>
              <a:buFont typeface="Arial"/>
              <a:buChar char="•"/>
              <a:defRPr/>
            </a:pPr>
            <a:r>
              <a:rPr lang="de-DE" sz="2000"/>
              <a:t>Ersatz der Anwesenheitspflicht durch andere Leistung</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8649" y="1556479"/>
            <a:ext cx="10934702" cy="751314"/>
          </a:xfrm>
        </p:spPr>
        <p:txBody>
          <a:bodyPr/>
          <a:lstStyle/>
          <a:p>
            <a:pPr>
              <a:defRPr/>
            </a:pPr>
            <a:r>
              <a:rPr lang="de-DE" sz="2800"/>
              <a:t>Nachteilsausgleich II</a:t>
            </a:r>
            <a:endParaRPr lang="de-DE" sz="3200"/>
          </a:p>
        </p:txBody>
      </p:sp>
      <p:sp>
        <p:nvSpPr>
          <p:cNvPr id="3" name="Textplatzhalter 2"/>
          <p:cNvSpPr>
            <a:spLocks noGrp="1"/>
          </p:cNvSpPr>
          <p:nvPr>
            <p:ph type="body" sz="quarter" idx="12"/>
          </p:nvPr>
        </p:nvSpPr>
        <p:spPr bwMode="auto">
          <a:xfrm>
            <a:off x="628649" y="2307793"/>
            <a:ext cx="10934702" cy="2608830"/>
          </a:xfrm>
        </p:spPr>
        <p:txBody>
          <a:bodyPr/>
          <a:lstStyle/>
          <a:p>
            <a:pPr>
              <a:lnSpc>
                <a:spcPct val="100000"/>
              </a:lnSpc>
              <a:defRPr/>
            </a:pPr>
            <a:br>
              <a:rPr lang="de-DE" sz="2000"/>
            </a:br>
            <a:r>
              <a:rPr lang="de-DE" sz="2000"/>
              <a:t>Bitte stellen Sie einen </a:t>
            </a:r>
            <a:r>
              <a:rPr lang="de-DE" sz="2000" b="1"/>
              <a:t>Antrag auf Nachteilsausgleich so früh wie möglich (!)</a:t>
            </a:r>
            <a:r>
              <a:rPr lang="de-DE" sz="2000"/>
              <a:t>, d.h. vor Antritt von Studien- bzw. Prüfungsleistungen bzw. bei Antrag auf Nachteilsausgleich zur Anwesenheitspflicht zu Beginn des Semesters. </a:t>
            </a:r>
            <a:br>
              <a:rPr lang="de-DE" sz="2000"/>
            </a:br>
            <a:br>
              <a:rPr lang="de-DE" sz="2000"/>
            </a:br>
            <a:r>
              <a:rPr lang="de-DE" sz="2000"/>
              <a:t>Weitere Informationen zu Kontakten und einen Handzettel zum Antragsprozess, finden Sie auf folgender Webseite: </a:t>
            </a:r>
            <a:r>
              <a:rPr lang="de-DE" sz="2000" u="sng">
                <a:hlinkClick r:id="rId3" tooltip="http://www.phil.uni-goettingen.de/studium-inklusiv"/>
              </a:rPr>
              <a:t>www.phil.uni-goettingen.de/studium-inklusiv</a:t>
            </a:r>
            <a:r>
              <a:rPr lang="de-DE" sz="2000"/>
              <a:t>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a:xfrm>
            <a:off x="361425" y="2157573"/>
            <a:ext cx="6912677" cy="3332105"/>
          </a:xfrm>
        </p:spPr>
        <p:txBody>
          <a:bodyPr/>
          <a:lstStyle/>
          <a:p>
            <a:pPr>
              <a:defRPr/>
            </a:pPr>
            <a:r>
              <a:rPr lang="de-DE" sz="1800" b="1">
                <a:solidFill>
                  <a:srgbClr val="000000"/>
                </a:solidFill>
                <a:latin typeface="Calibri"/>
                <a:ea typeface="Calibri"/>
              </a:rPr>
              <a:t>Workshops</a:t>
            </a:r>
            <a:r>
              <a:rPr lang="de-DE" sz="1800">
                <a:solidFill>
                  <a:srgbClr val="000000"/>
                </a:solidFill>
                <a:latin typeface="Calibri"/>
                <a:ea typeface="Calibri"/>
              </a:rPr>
              <a:t> und </a:t>
            </a:r>
            <a:r>
              <a:rPr lang="de-DE" sz="1800" b="1">
                <a:solidFill>
                  <a:srgbClr val="000000"/>
                </a:solidFill>
                <a:latin typeface="Calibri"/>
                <a:ea typeface="Calibri"/>
              </a:rPr>
              <a:t>individuelle Beratung zum Schreibprozess </a:t>
            </a:r>
            <a:r>
              <a:rPr lang="de-DE" sz="1800">
                <a:solidFill>
                  <a:srgbClr val="000000"/>
                </a:solidFill>
                <a:latin typeface="Calibri"/>
                <a:ea typeface="Calibri"/>
              </a:rPr>
              <a:t>bei Haus- und Abschlussarbeiten bietet das Internationale Schreiblabor. </a:t>
            </a:r>
            <a:endParaRPr lang="de-DE" sz="1800">
              <a:latin typeface="Calibri"/>
              <a:ea typeface="Calibri"/>
            </a:endParaRPr>
          </a:p>
          <a:p>
            <a:pPr>
              <a:defRPr/>
            </a:pPr>
            <a:r>
              <a:rPr lang="de-DE" sz="1800">
                <a:solidFill>
                  <a:srgbClr val="000000"/>
                </a:solidFill>
                <a:latin typeface="Calibri"/>
                <a:ea typeface="Calibri"/>
              </a:rPr>
              <a:t>Für Einsteiger*innen ins akademische Schreiben sind besonders geeignet die Workshops "Mehr als nur Zitieren: Erste Hausarbeiten in den Geisteswissenschaften schreiben" und "Wissenschaftlich formulieren auf Deutsch". </a:t>
            </a:r>
            <a:endParaRPr lang="de-DE" sz="1800">
              <a:latin typeface="Calibri"/>
              <a:ea typeface="Calibri"/>
            </a:endParaRPr>
          </a:p>
          <a:p>
            <a:pPr>
              <a:defRPr/>
            </a:pPr>
            <a:r>
              <a:rPr lang="de-DE" sz="1800">
                <a:solidFill>
                  <a:srgbClr val="000000"/>
                </a:solidFill>
                <a:latin typeface="Calibri"/>
                <a:ea typeface="Calibri"/>
              </a:rPr>
              <a:t>Weitere Infos sowie Termine der Workshops finden sich unter </a:t>
            </a:r>
            <a:r>
              <a:rPr lang="de-DE" sz="1800" u="sng">
                <a:solidFill>
                  <a:srgbClr val="000000"/>
                </a:solidFill>
                <a:latin typeface="Calibri"/>
                <a:ea typeface="Calibri"/>
                <a:hlinkClick r:id="rId3" tooltip="http://www.schreiblabor.uni-goettingen.de/"/>
              </a:rPr>
              <a:t>www.schreiblabor.uni-goettingen.de</a:t>
            </a:r>
            <a:endParaRPr lang="de-DE" sz="1800">
              <a:latin typeface="Calibri"/>
              <a:ea typeface="Calibri"/>
            </a:endParaRPr>
          </a:p>
          <a:p>
            <a:pPr>
              <a:defRPr/>
            </a:pPr>
            <a:endParaRPr lang="de-DE"/>
          </a:p>
        </p:txBody>
      </p:sp>
      <p:sp>
        <p:nvSpPr>
          <p:cNvPr id="3" name="Titel 2"/>
          <p:cNvSpPr>
            <a:spLocks noGrp="1"/>
          </p:cNvSpPr>
          <p:nvPr>
            <p:ph type="title"/>
          </p:nvPr>
        </p:nvSpPr>
        <p:spPr bwMode="auto">
          <a:xfrm>
            <a:off x="361426" y="1170301"/>
            <a:ext cx="6912676" cy="806714"/>
          </a:xfrm>
        </p:spPr>
        <p:txBody>
          <a:bodyPr/>
          <a:lstStyle/>
          <a:p>
            <a:pPr>
              <a:defRPr/>
            </a:pPr>
            <a:r>
              <a:rPr lang="de-DE" sz="3200" b="1"/>
              <a:t>Internationales Schreiblabor</a:t>
            </a:r>
            <a:endParaRPr/>
          </a:p>
        </p:txBody>
      </p:sp>
      <p:pic>
        <p:nvPicPr>
          <p:cNvPr id="6" name="Bildplatzhalter 5"/>
          <p:cNvPicPr>
            <a:picLocks noGrp="1" noChangeAspect="1"/>
          </p:cNvPicPr>
          <p:nvPr>
            <p:ph type="pic" sz="quarter" idx="14"/>
          </p:nvPr>
        </p:nvPicPr>
        <p:blipFill>
          <a:blip r:embed="rId4"/>
          <a:srcRect l="2679" r="2679"/>
          <a:stretch/>
        </p:blipFill>
        <p:spPr bwMode="auto">
          <a:xfrm>
            <a:off x="8315183" y="1573657"/>
            <a:ext cx="3515390" cy="392747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a:xfrm>
            <a:off x="361425" y="2058072"/>
            <a:ext cx="7477757" cy="3875844"/>
          </a:xfrm>
        </p:spPr>
        <p:txBody>
          <a:bodyPr/>
          <a:lstStyle/>
          <a:p>
            <a:pPr>
              <a:defRPr/>
            </a:pPr>
            <a:r>
              <a:rPr lang="de-DE" sz="2400" b="1">
                <a:ea typeface="Times New Roman"/>
                <a:cs typeface="Times New Roman"/>
              </a:rPr>
              <a:t>„Kompetenzen für die Zukunft: Studienerfolg und Karrierestart“</a:t>
            </a:r>
            <a:endParaRPr lang="de-DE" sz="2400"/>
          </a:p>
          <a:p>
            <a:pPr>
              <a:defRPr/>
            </a:pPr>
            <a:r>
              <a:rPr lang="de-DE"/>
              <a:t>– unter diesem Motto begleitet InDiGU-PLUS internationale Studierende gezielt auf ihrem Weg, von der ersten Orientierung an der Universität Göttingen bis hin zur erfolgreichen Integration in den deutschen Arbeitsmarkt.</a:t>
            </a:r>
            <a:endParaRPr/>
          </a:p>
          <a:p>
            <a:pPr>
              <a:defRPr/>
            </a:pPr>
            <a:r>
              <a:rPr lang="de-DE"/>
              <a:t>Unser Ziel ist es, Sie während Ihres gesamten Studiums zu unterstützen, damit Sie nicht nur Ihr Studium erfolgreich abschließen, sondern auch optimal auf Ihren Berufseinstieg vorbereitet sind. </a:t>
            </a:r>
            <a:endParaRPr/>
          </a:p>
          <a:p>
            <a:pPr>
              <a:defRPr/>
            </a:pPr>
            <a:endParaRPr lang="de-DE"/>
          </a:p>
          <a:p>
            <a:pPr>
              <a:defRPr/>
            </a:pPr>
            <a:r>
              <a:rPr lang="de-DE"/>
              <a:t>Mehr Infos unter: </a:t>
            </a:r>
            <a:r>
              <a:rPr lang="de-DE" u="sng">
                <a:hlinkClick r:id="rId3" tooltip="https://uni-goettingen.de/de/108275.html"/>
              </a:rPr>
              <a:t>https://uni-goettingen.de/de/108275.html</a:t>
            </a:r>
            <a:r>
              <a:rPr lang="de-DE"/>
              <a:t> </a:t>
            </a:r>
            <a:endParaRPr/>
          </a:p>
        </p:txBody>
      </p:sp>
      <p:sp>
        <p:nvSpPr>
          <p:cNvPr id="3" name="Titel 2"/>
          <p:cNvSpPr>
            <a:spLocks noGrp="1"/>
          </p:cNvSpPr>
          <p:nvPr>
            <p:ph type="title"/>
          </p:nvPr>
        </p:nvSpPr>
        <p:spPr bwMode="auto">
          <a:xfrm>
            <a:off x="361425" y="1106908"/>
            <a:ext cx="7477757" cy="804085"/>
          </a:xfrm>
        </p:spPr>
        <p:txBody>
          <a:bodyPr/>
          <a:lstStyle/>
          <a:p>
            <a:pPr>
              <a:lnSpc>
                <a:spcPct val="107000"/>
              </a:lnSpc>
              <a:spcAft>
                <a:spcPts val="800"/>
              </a:spcAft>
              <a:defRPr/>
            </a:pPr>
            <a:r>
              <a:rPr lang="de-DE" sz="2800" b="1">
                <a:ea typeface="Calibri"/>
                <a:cs typeface="Times New Roman"/>
              </a:rPr>
              <a:t>InDiGU-PLUS</a:t>
            </a:r>
            <a:endParaRPr/>
          </a:p>
        </p:txBody>
      </p:sp>
      <p:pic>
        <p:nvPicPr>
          <p:cNvPr id="8" name="Bildplatzhalter 7"/>
          <p:cNvPicPr>
            <a:picLocks noGrp="1" noChangeAspect="1"/>
          </p:cNvPicPr>
          <p:nvPr>
            <p:ph type="pic" sz="quarter" idx="14"/>
          </p:nvPr>
        </p:nvPicPr>
        <p:blipFill>
          <a:blip r:embed="rId4"/>
          <a:srcRect l="18013" r="18013"/>
          <a:stretch/>
        </p:blipFill>
        <p:spPr bwMode="auto">
          <a:xfrm>
            <a:off x="8572037" y="2280191"/>
            <a:ext cx="3071549" cy="3431606"/>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Bildplatzhalter 5"/>
          <p:cNvPicPr>
            <a:picLocks noGrp="1" noChangeAspect="1"/>
          </p:cNvPicPr>
          <p:nvPr>
            <p:ph type="pic" sz="quarter" idx="11"/>
          </p:nvPr>
        </p:nvPicPr>
        <p:blipFill>
          <a:blip r:embed="rId3"/>
          <a:srcRect l="24918" r="24918"/>
          <a:stretch/>
        </p:blipFill>
        <p:spPr bwMode="auto"/>
      </p:pic>
      <p:sp>
        <p:nvSpPr>
          <p:cNvPr id="3" name="Titel 2"/>
          <p:cNvSpPr>
            <a:spLocks noGrp="1"/>
          </p:cNvSpPr>
          <p:nvPr>
            <p:ph type="title"/>
          </p:nvPr>
        </p:nvSpPr>
        <p:spPr bwMode="auto">
          <a:xfrm>
            <a:off x="191136" y="3429000"/>
            <a:ext cx="5704840" cy="697004"/>
          </a:xfrm>
        </p:spPr>
        <p:txBody>
          <a:bodyPr/>
          <a:lstStyle/>
          <a:p>
            <a:pPr>
              <a:defRPr/>
            </a:pPr>
            <a:r>
              <a:rPr lang="de-DE"/>
              <a:t>Anlaufstellen bei Fragen</a:t>
            </a:r>
            <a:endParaRPr/>
          </a:p>
        </p:txBody>
      </p:sp>
      <p:sp>
        <p:nvSpPr>
          <p:cNvPr id="4" name="Textplatzhalter 3"/>
          <p:cNvSpPr>
            <a:spLocks noGrp="1"/>
          </p:cNvSpPr>
          <p:nvPr>
            <p:ph type="body" sz="quarter" idx="12"/>
          </p:nvPr>
        </p:nvSpPr>
        <p:spPr bwMode="auto">
          <a:xfrm>
            <a:off x="191136" y="4126005"/>
            <a:ext cx="5704840" cy="703694"/>
          </a:xfrm>
        </p:spPr>
        <p:txBody>
          <a:bodyPr/>
          <a:lstStyle/>
          <a:p>
            <a:pPr>
              <a:defRPr/>
            </a:pPr>
            <a:r>
              <a:rPr lang="de-DE"/>
              <a:t>An wen wende ich mich?</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192809" y="1668032"/>
            <a:ext cx="11806382" cy="4695684"/>
          </a:xfrm>
        </p:spPr>
        <p:txBody>
          <a:bodyPr/>
          <a:lstStyle/>
          <a:p>
            <a:pPr algn="just">
              <a:lnSpc>
                <a:spcPct val="107000"/>
              </a:lnSpc>
              <a:defRPr/>
            </a:pPr>
            <a:r>
              <a:rPr lang="de-DE"/>
              <a:t>Fachspezifische Fragen z.B. zur Anerkennung von Leistungen oder zu Veranstaltungen und Modulen</a:t>
            </a:r>
            <a:endParaRPr/>
          </a:p>
          <a:p>
            <a:pPr marL="342900" indent="-342900" algn="just">
              <a:lnSpc>
                <a:spcPct val="107000"/>
              </a:lnSpc>
              <a:buFont typeface="Wingdings"/>
              <a:buChar char="Ø"/>
              <a:defRPr/>
            </a:pPr>
            <a:r>
              <a:rPr lang="de-DE" b="1"/>
              <a:t>Fachstudienberatung</a:t>
            </a:r>
            <a:r>
              <a:rPr lang="de-DE"/>
              <a:t> Ihres Faches: </a:t>
            </a:r>
            <a:r>
              <a:rPr lang="de-DE" u="sng">
                <a:hlinkClick r:id="rId3" tooltip="http://www.uni-goettingen.de/phil-fsb"/>
              </a:rPr>
              <a:t>www.uni-goettingen.de/phil-fsb</a:t>
            </a:r>
            <a:r>
              <a:rPr lang="de-DE"/>
              <a:t> </a:t>
            </a:r>
            <a:endParaRPr/>
          </a:p>
          <a:p>
            <a:pPr algn="just">
              <a:lnSpc>
                <a:spcPct val="107000"/>
              </a:lnSpc>
              <a:defRPr/>
            </a:pPr>
            <a:endParaRPr/>
          </a:p>
          <a:p>
            <a:pPr algn="just">
              <a:lnSpc>
                <a:spcPct val="107000"/>
              </a:lnSpc>
              <a:defRPr/>
            </a:pPr>
            <a:r>
              <a:rPr lang="de-DE"/>
              <a:t>Fachübergreifende Fragen z.B. zur Erstellung von Stundenplan/Studienverlaufsplan, zum Professionalisierungsbereich oder zu Fachwechsel &amp; bei Studienzweifeln</a:t>
            </a:r>
            <a:endParaRPr/>
          </a:p>
          <a:p>
            <a:pPr marL="285750" indent="-285750" algn="just">
              <a:lnSpc>
                <a:spcPct val="107000"/>
              </a:lnSpc>
              <a:buFont typeface="Wingdings"/>
              <a:buChar char="Ø"/>
              <a:defRPr/>
            </a:pPr>
            <a:r>
              <a:rPr lang="de-DE" b="1"/>
              <a:t>Studien- und Prüfungsberatung </a:t>
            </a:r>
            <a:r>
              <a:rPr lang="de-DE"/>
              <a:t>der Philosophischen Fakultät: </a:t>
            </a:r>
            <a:r>
              <a:rPr lang="de-DE" u="sng">
                <a:hlinkClick r:id="rId4" tooltip="http://www.phil.uni-goettingen.de/studienberatung"/>
              </a:rPr>
              <a:t>www.phil.uni-goettingen.de/studienberatung</a:t>
            </a:r>
            <a:r>
              <a:rPr lang="de-DE"/>
              <a:t> </a:t>
            </a:r>
            <a:endParaRPr/>
          </a:p>
          <a:p>
            <a:pPr marL="285750" indent="-285750" algn="just">
              <a:lnSpc>
                <a:spcPct val="107000"/>
              </a:lnSpc>
              <a:buFont typeface="Wingdings"/>
              <a:buChar char="Ø"/>
              <a:defRPr/>
            </a:pPr>
            <a:r>
              <a:rPr lang="de-DE"/>
              <a:t>Hilfe beim Stundenplan: </a:t>
            </a:r>
            <a:r>
              <a:rPr lang="de-DE" u="sng">
                <a:hlinkClick r:id="rId5" tooltip="http://www.phil.uni-goettingen.de/stundenplan"/>
              </a:rPr>
              <a:t>www.phil.uni-goettingen.de/stundenplan</a:t>
            </a:r>
            <a:r>
              <a:rPr lang="de-DE"/>
              <a:t> </a:t>
            </a:r>
            <a:endParaRPr/>
          </a:p>
          <a:p>
            <a:pPr marL="285750" indent="-285750" algn="just">
              <a:lnSpc>
                <a:spcPct val="107000"/>
              </a:lnSpc>
              <a:buFont typeface="Wingdings"/>
              <a:buChar char="Ø"/>
              <a:defRPr/>
            </a:pPr>
            <a:r>
              <a:rPr lang="de-DE"/>
              <a:t>Anerkennung von Prüfungsleistungen: </a:t>
            </a:r>
            <a:r>
              <a:rPr lang="de-DE" u="sng">
                <a:hlinkClick r:id="rId6" tooltip="http://www.phil.uni-goettingen.de/anerkennung"/>
              </a:rPr>
              <a:t>www.phil.uni-goettingen.de/anerkennung</a:t>
            </a:r>
            <a:r>
              <a:rPr lang="de-DE"/>
              <a:t> </a:t>
            </a:r>
            <a:endParaRPr/>
          </a:p>
          <a:p>
            <a:pPr marL="285750" indent="-285750" algn="just">
              <a:lnSpc>
                <a:spcPct val="107000"/>
              </a:lnSpc>
              <a:buFont typeface="Wingdings"/>
              <a:buChar char="Ø"/>
              <a:defRPr/>
            </a:pPr>
            <a:r>
              <a:rPr lang="de-DE"/>
              <a:t>Professionalisierungsbereich und Schlüsselkompetenzen: </a:t>
            </a:r>
            <a:r>
              <a:rPr lang="de-DE" u="sng">
                <a:hlinkClick r:id="rId7" tooltip="http://www.uni-goettingen.de/phil-schlueko"/>
              </a:rPr>
              <a:t>www.uni-goettingen.de/phil-schlueko</a:t>
            </a:r>
            <a:r>
              <a:rPr lang="de-DE"/>
              <a:t> </a:t>
            </a:r>
            <a:endParaRPr/>
          </a:p>
          <a:p>
            <a:pPr marL="285750" indent="-285750" algn="just">
              <a:lnSpc>
                <a:spcPct val="107000"/>
              </a:lnSpc>
              <a:buFont typeface="Wingdings"/>
              <a:buChar char="Ø"/>
              <a:defRPr/>
            </a:pPr>
            <a:r>
              <a:rPr lang="de-DE"/>
              <a:t>Hilfe bei Überschneidungen von Pflichtveranstaltungen im Zwei-Fächer-Bachelor-Studiengang: </a:t>
            </a:r>
            <a:r>
              <a:rPr lang="de-DE" sz="1600" b="0" i="0" u="sng" strike="noStrike" cap="none" spc="0">
                <a:solidFill>
                  <a:schemeClr val="tx1"/>
                </a:solidFill>
                <a:latin typeface="ZapfHumnst BT"/>
                <a:ea typeface="ZapfHumnst BT"/>
                <a:cs typeface="ZapfHumnst BT"/>
                <a:hlinkClick r:id="rId8" tooltip="https://www.uni-goettingen.de/de/111035.html"/>
              </a:rPr>
              <a:t>https://www.uni-goettingen.de/de/111035.html</a:t>
            </a:r>
            <a:r>
              <a:rPr lang="de-DE" sz="1600"/>
              <a:t> </a:t>
            </a:r>
            <a:endParaRPr/>
          </a:p>
        </p:txBody>
      </p:sp>
      <p:sp>
        <p:nvSpPr>
          <p:cNvPr id="8" name="Titel 7"/>
          <p:cNvSpPr>
            <a:spLocks noGrp="1"/>
          </p:cNvSpPr>
          <p:nvPr>
            <p:ph type="title"/>
          </p:nvPr>
        </p:nvSpPr>
        <p:spPr bwMode="auto">
          <a:xfrm>
            <a:off x="399882" y="916718"/>
            <a:ext cx="11373374" cy="751314"/>
          </a:xfrm>
        </p:spPr>
        <p:txBody>
          <a:bodyPr/>
          <a:lstStyle/>
          <a:p>
            <a:pPr>
              <a:defRPr/>
            </a:pPr>
            <a:r>
              <a:rPr lang="de-DE" sz="2800"/>
              <a:t>An wen wende ich mich bei Fragen oder Schwierigkeiten?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409312" y="2529464"/>
            <a:ext cx="11374453" cy="3267016"/>
          </a:xfrm>
        </p:spPr>
        <p:txBody>
          <a:bodyPr/>
          <a:lstStyle/>
          <a:p>
            <a:pPr algn="just">
              <a:lnSpc>
                <a:spcPct val="107000"/>
              </a:lnSpc>
              <a:defRPr/>
            </a:pPr>
            <a:endParaRPr lang="de-DE"/>
          </a:p>
          <a:p>
            <a:pPr algn="just">
              <a:lnSpc>
                <a:spcPct val="107000"/>
              </a:lnSpc>
              <a:defRPr/>
            </a:pPr>
            <a:r>
              <a:rPr lang="de-DE"/>
              <a:t>Bei allgemeinen Fragen zum Studium z.B. ob ein Studium überhaupt die richtige Wahl ist</a:t>
            </a:r>
            <a:endParaRPr/>
          </a:p>
          <a:p>
            <a:pPr marL="285750" indent="-285750" algn="just">
              <a:lnSpc>
                <a:spcPct val="107000"/>
              </a:lnSpc>
              <a:buFont typeface="Wingdings"/>
              <a:buChar char="Ø"/>
              <a:defRPr/>
            </a:pPr>
            <a:r>
              <a:rPr lang="de-DE" b="1"/>
              <a:t>Zentrale Studienberatung</a:t>
            </a:r>
            <a:r>
              <a:rPr lang="de-DE"/>
              <a:t>: </a:t>
            </a:r>
            <a:r>
              <a:rPr lang="de-DE" u="sng">
                <a:hlinkClick r:id="rId3" tooltip="http://www.uni-goettingen.de/zsb"/>
              </a:rPr>
              <a:t>www.uni-goettingen.de/zsb</a:t>
            </a:r>
            <a:r>
              <a:rPr lang="de-DE"/>
              <a:t> </a:t>
            </a:r>
            <a:endParaRPr/>
          </a:p>
          <a:p>
            <a:pPr algn="just">
              <a:lnSpc>
                <a:spcPct val="107000"/>
              </a:lnSpc>
              <a:defRPr/>
            </a:pPr>
            <a:endParaRPr lang="de-DE"/>
          </a:p>
          <a:p>
            <a:pPr algn="just">
              <a:lnSpc>
                <a:spcPct val="107000"/>
              </a:lnSpc>
              <a:defRPr/>
            </a:pPr>
            <a:r>
              <a:rPr lang="de-DE"/>
              <a:t>Bei psychischen Belastungen oder Schwierigkeiten im Studium</a:t>
            </a:r>
            <a:endParaRPr/>
          </a:p>
          <a:p>
            <a:pPr marL="285750" indent="-285750" algn="just">
              <a:lnSpc>
                <a:spcPct val="107000"/>
              </a:lnSpc>
              <a:buFont typeface="Wingdings"/>
              <a:buChar char="Ø"/>
              <a:defRPr/>
            </a:pPr>
            <a:r>
              <a:rPr lang="de-DE" b="1"/>
              <a:t>Psychosoziale Beratungsstelle</a:t>
            </a:r>
            <a:r>
              <a:rPr lang="de-DE"/>
              <a:t>: </a:t>
            </a:r>
            <a:r>
              <a:rPr lang="de-DE" sz="1800" b="0" i="0" u="sng" strike="noStrike" cap="none" spc="0">
                <a:solidFill>
                  <a:schemeClr val="tx1"/>
                </a:solidFill>
                <a:latin typeface="ZapfHumnst BT"/>
                <a:ea typeface="ZapfHumnst BT"/>
                <a:cs typeface="ZapfHumnst BT"/>
                <a:hlinkClick r:id="rId4" tooltip="https://www.studierendenwerk-goettingen.de/beratung-soziales/psb"/>
              </a:rPr>
              <a:t>https://www.studierendenwerk-goettingen.de/beratung-soziales/psb</a:t>
            </a:r>
            <a:r>
              <a:rPr lang="de-DE"/>
              <a:t> </a:t>
            </a:r>
            <a:endParaRPr/>
          </a:p>
          <a:p>
            <a:pPr algn="just">
              <a:lnSpc>
                <a:spcPct val="107000"/>
              </a:lnSpc>
              <a:defRPr/>
            </a:pPr>
            <a:endParaRPr lang="de-DE"/>
          </a:p>
        </p:txBody>
      </p:sp>
      <p:sp>
        <p:nvSpPr>
          <p:cNvPr id="8" name="Titel 7"/>
          <p:cNvSpPr>
            <a:spLocks noGrp="1"/>
          </p:cNvSpPr>
          <p:nvPr>
            <p:ph type="title"/>
          </p:nvPr>
        </p:nvSpPr>
        <p:spPr bwMode="auto">
          <a:xfrm>
            <a:off x="409313" y="1778151"/>
            <a:ext cx="11373374" cy="751314"/>
          </a:xfrm>
        </p:spPr>
        <p:txBody>
          <a:bodyPr/>
          <a:lstStyle/>
          <a:p>
            <a:pPr>
              <a:defRPr/>
            </a:pPr>
            <a:r>
              <a:rPr lang="de-DE" sz="2800"/>
              <a:t>An wen wende ich mich bei Fragen oder Schwierigkeiten?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bwMode="auto">
        <a:xfrm>
          <a:off x="0" y="0"/>
          <a:ext cx="0" cy="0"/>
          <a:chOff x="0" y="0"/>
          <a:chExt cx="0" cy="0"/>
        </a:xfrm>
      </p:grpSpPr>
      <p:pic>
        <p:nvPicPr>
          <p:cNvPr id="4" name="Bildplatzhalter 3"/>
          <p:cNvPicPr>
            <a:picLocks noGrp="1" noChangeAspect="1"/>
          </p:cNvPicPr>
          <p:nvPr>
            <p:ph type="pic" sz="quarter" idx="13"/>
          </p:nvPr>
        </p:nvPicPr>
        <p:blipFill>
          <a:blip r:embed="rId3"/>
          <a:srcRect l="24890" r="24890"/>
          <a:stretch/>
        </p:blipFill>
        <p:spPr bwMode="auto"/>
      </p:pic>
      <p:sp>
        <p:nvSpPr>
          <p:cNvPr id="9" name="Textplatzhalter 8"/>
          <p:cNvSpPr>
            <a:spLocks noGrp="1"/>
          </p:cNvSpPr>
          <p:nvPr>
            <p:ph type="body" sz="quarter" idx="14"/>
          </p:nvPr>
        </p:nvSpPr>
        <p:spPr bwMode="auto">
          <a:xfrm>
            <a:off x="162195" y="2662815"/>
            <a:ext cx="5707960" cy="3285875"/>
          </a:xfrm>
        </p:spPr>
        <p:txBody>
          <a:bodyPr/>
          <a:lstStyle/>
          <a:p>
            <a:pPr algn="just">
              <a:lnSpc>
                <a:spcPct val="107000"/>
              </a:lnSpc>
              <a:defRPr/>
            </a:pPr>
            <a:r>
              <a:rPr lang="de-DE"/>
              <a:t>Bei Fragen zur Veranstaltung, Prüfung oder Inhalten</a:t>
            </a:r>
            <a:endParaRPr/>
          </a:p>
          <a:p>
            <a:pPr algn="just">
              <a:lnSpc>
                <a:spcPct val="107000"/>
              </a:lnSpc>
              <a:defRPr/>
            </a:pPr>
            <a:endParaRPr lang="de-DE"/>
          </a:p>
          <a:p>
            <a:pPr algn="just">
              <a:lnSpc>
                <a:spcPct val="107000"/>
              </a:lnSpc>
              <a:defRPr/>
            </a:pPr>
            <a:r>
              <a:rPr lang="de-DE"/>
              <a:t>So erreichen Sie mich:</a:t>
            </a:r>
            <a:endParaRPr/>
          </a:p>
          <a:p>
            <a:pPr algn="just">
              <a:lnSpc>
                <a:spcPct val="107000"/>
              </a:lnSpc>
              <a:defRPr/>
            </a:pPr>
            <a:r>
              <a:rPr lang="de-DE"/>
              <a:t>E-Mail:</a:t>
            </a:r>
            <a:endParaRPr/>
          </a:p>
          <a:p>
            <a:pPr algn="just">
              <a:lnSpc>
                <a:spcPct val="107000"/>
              </a:lnSpc>
              <a:defRPr/>
            </a:pPr>
            <a:r>
              <a:rPr lang="de-DE"/>
              <a:t>Tel:</a:t>
            </a:r>
            <a:endParaRPr/>
          </a:p>
          <a:p>
            <a:pPr algn="just">
              <a:lnSpc>
                <a:spcPct val="107000"/>
              </a:lnSpc>
              <a:defRPr/>
            </a:pPr>
            <a:r>
              <a:rPr lang="de-DE"/>
              <a:t>Sprechzeiten:</a:t>
            </a:r>
            <a:endParaRPr/>
          </a:p>
          <a:p>
            <a:pPr algn="just">
              <a:lnSpc>
                <a:spcPct val="107000"/>
              </a:lnSpc>
              <a:defRPr/>
            </a:pPr>
            <a:r>
              <a:rPr lang="de-DE"/>
              <a:t>Webseite:</a:t>
            </a:r>
            <a:endParaRPr/>
          </a:p>
        </p:txBody>
      </p:sp>
      <p:sp>
        <p:nvSpPr>
          <p:cNvPr id="8" name="Titel 7"/>
          <p:cNvSpPr>
            <a:spLocks noGrp="1"/>
          </p:cNvSpPr>
          <p:nvPr>
            <p:ph type="title"/>
          </p:nvPr>
        </p:nvSpPr>
        <p:spPr bwMode="auto">
          <a:xfrm>
            <a:off x="163937" y="1966901"/>
            <a:ext cx="5704840" cy="695914"/>
          </a:xfrm>
        </p:spPr>
        <p:txBody>
          <a:bodyPr/>
          <a:lstStyle/>
          <a:p>
            <a:pPr>
              <a:defRPr/>
            </a:pPr>
            <a:r>
              <a:rPr lang="de-DE" sz="2400"/>
              <a:t>Kontakt Lehrperson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Bildplatzhalter 5"/>
          <p:cNvPicPr>
            <a:picLocks noGrp="1" noChangeAspect="1"/>
          </p:cNvPicPr>
          <p:nvPr>
            <p:ph type="pic" sz="quarter" idx="11"/>
          </p:nvPr>
        </p:nvPicPr>
        <p:blipFill>
          <a:blip r:embed="rId3"/>
          <a:srcRect l="24891" r="24890"/>
          <a:stretch/>
        </p:blipFill>
        <p:spPr bwMode="auto"/>
      </p:pic>
      <p:sp>
        <p:nvSpPr>
          <p:cNvPr id="3" name="Titel 2"/>
          <p:cNvSpPr>
            <a:spLocks noGrp="1"/>
          </p:cNvSpPr>
          <p:nvPr>
            <p:ph type="title"/>
          </p:nvPr>
        </p:nvSpPr>
        <p:spPr bwMode="auto">
          <a:xfrm>
            <a:off x="191136" y="3409950"/>
            <a:ext cx="5704840" cy="697004"/>
          </a:xfrm>
        </p:spPr>
        <p:txBody>
          <a:bodyPr/>
          <a:lstStyle/>
          <a:p>
            <a:pPr>
              <a:defRPr/>
            </a:pPr>
            <a:r>
              <a:rPr lang="de-DE"/>
              <a:t>Informationen des Prüfungsamts</a:t>
            </a:r>
            <a:endParaRPr/>
          </a:p>
        </p:txBody>
      </p:sp>
      <p:sp>
        <p:nvSpPr>
          <p:cNvPr id="4" name="Textplatzhalter 3"/>
          <p:cNvSpPr>
            <a:spLocks noGrp="1"/>
          </p:cNvSpPr>
          <p:nvPr>
            <p:ph type="body" sz="quarter" idx="12"/>
          </p:nvPr>
        </p:nvSpPr>
        <p:spPr bwMode="auto">
          <a:xfrm>
            <a:off x="191136" y="4106955"/>
            <a:ext cx="5704840" cy="1081233"/>
          </a:xfrm>
        </p:spPr>
        <p:txBody>
          <a:bodyPr/>
          <a:lstStyle/>
          <a:p>
            <a:pPr>
              <a:defRPr/>
            </a:pPr>
            <a:r>
              <a:rPr lang="de-DE"/>
              <a:t>Prüfungsteilnahme, Prüfungsformen, Plagiate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77015"/>
            <a:ext cx="11206800" cy="3404882"/>
          </a:xfrm>
        </p:spPr>
        <p:txBody>
          <a:bodyPr/>
          <a:lstStyle/>
          <a:p>
            <a:pPr algn="just">
              <a:lnSpc>
                <a:spcPct val="107000"/>
              </a:lnSpc>
              <a:spcBef>
                <a:spcPts val="2400"/>
              </a:spcBef>
              <a:spcAft>
                <a:spcPts val="800"/>
              </a:spcAft>
              <a:defRPr/>
            </a:pPr>
            <a:r>
              <a:rPr lang="de-DE" sz="2400"/>
              <a:t>Studierende sind nur dann zur Prüfung zugelassen, wenn sie…</a:t>
            </a:r>
            <a:endParaRPr/>
          </a:p>
          <a:p>
            <a:pPr marL="360000" indent="-342900" algn="just">
              <a:lnSpc>
                <a:spcPct val="107000"/>
              </a:lnSpc>
              <a:spcAft>
                <a:spcPts val="800"/>
              </a:spcAft>
              <a:buAutoNum type="alphaLcParenR"/>
              <a:defRPr/>
            </a:pPr>
            <a:r>
              <a:rPr lang="de-DE" sz="2400"/>
              <a:t>die Lehrveranstaltung im Rahmen eines Moduls besuchen, für das sie </a:t>
            </a:r>
            <a:r>
              <a:rPr lang="de-DE" sz="2400" b="1"/>
              <a:t>gemäß Einschreibung zugangsberechtigt</a:t>
            </a:r>
            <a:r>
              <a:rPr lang="de-DE" sz="2400"/>
              <a:t> sind,</a:t>
            </a:r>
            <a:endParaRPr/>
          </a:p>
          <a:p>
            <a:pPr marL="17100" algn="just">
              <a:lnSpc>
                <a:spcPct val="107000"/>
              </a:lnSpc>
              <a:spcBef>
                <a:spcPts val="0"/>
              </a:spcBef>
              <a:defRPr/>
            </a:pPr>
            <a:endParaRPr lang="de-DE" sz="2000"/>
          </a:p>
          <a:p>
            <a:pPr marL="285750" indent="-285750" algn="just">
              <a:lnSpc>
                <a:spcPct val="107000"/>
              </a:lnSpc>
              <a:spcAft>
                <a:spcPts val="800"/>
              </a:spcAft>
              <a:buFont typeface="Wingdings"/>
              <a:buChar char="Ø"/>
              <a:defRPr/>
            </a:pPr>
            <a:r>
              <a:rPr lang="de-DE" sz="2000"/>
              <a:t>In </a:t>
            </a:r>
            <a:r>
              <a:rPr lang="de-DE" sz="2000" b="1"/>
              <a:t>FlexNow</a:t>
            </a:r>
            <a:r>
              <a:rPr lang="de-DE" sz="2000"/>
              <a:t> sind die in den Prüfungsordnungen festgeschriebenen Zugangsvoraussetzungen hinterlegt. Studierenden, die diese nicht erfüllen und somit nicht berechtigt sind, das Modul zu belegen, wird die Anmeldung verwehrt. </a:t>
            </a:r>
            <a:endParaRPr/>
          </a:p>
        </p:txBody>
      </p:sp>
      <p:sp>
        <p:nvSpPr>
          <p:cNvPr id="8" name="Titel 7"/>
          <p:cNvSpPr>
            <a:spLocks noGrp="1"/>
          </p:cNvSpPr>
          <p:nvPr>
            <p:ph type="title"/>
          </p:nvPr>
        </p:nvSpPr>
        <p:spPr bwMode="auto">
          <a:xfrm>
            <a:off x="361426" y="1281101"/>
            <a:ext cx="11206800" cy="695914"/>
          </a:xfrm>
        </p:spPr>
        <p:txBody>
          <a:bodyPr/>
          <a:lstStyle/>
          <a:p>
            <a:pPr>
              <a:defRPr/>
            </a:pPr>
            <a:r>
              <a:rPr lang="de-DE" sz="2400"/>
              <a:t>Prüfungsteilnahme I</a:t>
            </a:r>
            <a:endParaRPr lang="de-D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6" y="1929390"/>
            <a:ext cx="11206799" cy="4550644"/>
          </a:xfrm>
        </p:spPr>
        <p:txBody>
          <a:bodyPr/>
          <a:lstStyle/>
          <a:p>
            <a:pPr algn="just">
              <a:lnSpc>
                <a:spcPct val="107000"/>
              </a:lnSpc>
              <a:spcAft>
                <a:spcPts val="800"/>
              </a:spcAft>
              <a:defRPr/>
            </a:pPr>
            <a:r>
              <a:rPr lang="de-DE" sz="2400"/>
              <a:t>Studierende sind nur dann zur Prüfung zugelassen, wenn sie…</a:t>
            </a:r>
            <a:endParaRPr/>
          </a:p>
          <a:p>
            <a:pPr marL="360000" indent="-457200" algn="just">
              <a:lnSpc>
                <a:spcPct val="107000"/>
              </a:lnSpc>
              <a:spcAft>
                <a:spcPts val="1800"/>
              </a:spcAft>
              <a:defRPr/>
            </a:pPr>
            <a:r>
              <a:rPr lang="de-DE" sz="2400"/>
              <a:t>b) die ggf. im Modulblatt vorgegebene(n) Prüfungs</a:t>
            </a:r>
            <a:r>
              <a:rPr lang="de-DE" sz="2400" b="1" u="sng"/>
              <a:t>vor</a:t>
            </a:r>
            <a:r>
              <a:rPr lang="de-DE" sz="2400"/>
              <a:t>leistung(en) erfüllt haben,</a:t>
            </a:r>
            <a:endParaRPr/>
          </a:p>
          <a:p>
            <a:pPr marL="285750" indent="-285750" algn="just">
              <a:lnSpc>
                <a:spcPct val="107000"/>
              </a:lnSpc>
              <a:spcAft>
                <a:spcPts val="800"/>
              </a:spcAft>
              <a:buFont typeface="Wingdings"/>
              <a:buChar char="Ø"/>
              <a:defRPr/>
            </a:pPr>
            <a:r>
              <a:rPr lang="de-DE" sz="2000"/>
              <a:t>Welche Prüfungsvorleistungen zu absolvieren sind, ergibt sich aus dem zugehörigen </a:t>
            </a:r>
            <a:r>
              <a:rPr lang="de-DE" sz="2000" b="1"/>
              <a:t>Modulblatt</a:t>
            </a:r>
            <a:r>
              <a:rPr lang="de-DE" sz="2000"/>
              <a:t>, z.B.:</a:t>
            </a:r>
            <a:endParaRPr/>
          </a:p>
          <a:p>
            <a:pPr marL="285750" indent="-285750" algn="just">
              <a:lnSpc>
                <a:spcPct val="107000"/>
              </a:lnSpc>
              <a:buFont typeface="Wingdings"/>
              <a:buChar char="Ø"/>
              <a:defRPr/>
            </a:pPr>
            <a:endParaRPr lang="de-DE" sz="20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spcBef>
                <a:spcPts val="0"/>
              </a:spcBef>
              <a:buFont typeface="Wingdings"/>
              <a:buChar char="Ø"/>
              <a:defRPr/>
            </a:pPr>
            <a:endParaRPr lang="de-DE" sz="400"/>
          </a:p>
          <a:p>
            <a:pPr marL="285750" indent="-285750" algn="just">
              <a:lnSpc>
                <a:spcPct val="107000"/>
              </a:lnSpc>
              <a:buFont typeface="Wingdings"/>
              <a:buChar char="Ø"/>
              <a:defRPr/>
            </a:pPr>
            <a:r>
              <a:rPr lang="de-DE" sz="2000"/>
              <a:t>Prüfende tragen bei Studierenden, die sich über Flexnow für die Prüfung angemeldet haben, aber die Vorleistungen nicht erfüllen, eine </a:t>
            </a:r>
            <a:r>
              <a:rPr lang="de-DE" sz="2000" b="1"/>
              <a:t>„Zurückweisung“ </a:t>
            </a:r>
            <a:r>
              <a:rPr lang="de-DE" sz="2000"/>
              <a:t>ein.</a:t>
            </a:r>
            <a:endParaRPr/>
          </a:p>
        </p:txBody>
      </p:sp>
      <p:sp>
        <p:nvSpPr>
          <p:cNvPr id="8" name="Titel 7"/>
          <p:cNvSpPr>
            <a:spLocks noGrp="1"/>
          </p:cNvSpPr>
          <p:nvPr>
            <p:ph type="title"/>
          </p:nvPr>
        </p:nvSpPr>
        <p:spPr bwMode="auto">
          <a:xfrm>
            <a:off x="361425" y="1234998"/>
            <a:ext cx="11206800" cy="694800"/>
          </a:xfrm>
        </p:spPr>
        <p:txBody>
          <a:bodyPr/>
          <a:lstStyle/>
          <a:p>
            <a:pPr algn="just">
              <a:lnSpc>
                <a:spcPct val="100000"/>
              </a:lnSpc>
              <a:spcBef>
                <a:spcPts val="0"/>
              </a:spcBef>
              <a:defRPr/>
            </a:pPr>
            <a:r>
              <a:rPr lang="de-DE" sz="2400">
                <a:ea typeface="+mn-ea"/>
                <a:cs typeface="+mn-cs"/>
              </a:rPr>
              <a:t>Prüfungsteilnahme II</a:t>
            </a:r>
            <a:endParaRPr/>
          </a:p>
        </p:txBody>
      </p:sp>
      <p:pic>
        <p:nvPicPr>
          <p:cNvPr id="4" name="Grafik 3"/>
          <p:cNvPicPr>
            <a:picLocks noChangeAspect="1"/>
          </p:cNvPicPr>
          <p:nvPr/>
        </p:nvPicPr>
        <p:blipFill>
          <a:blip r:embed="rId3"/>
          <a:stretch/>
        </p:blipFill>
        <p:spPr bwMode="auto">
          <a:xfrm>
            <a:off x="1813230" y="3844944"/>
            <a:ext cx="8231436" cy="13380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5" y="1929390"/>
            <a:ext cx="8830200" cy="4739927"/>
          </a:xfrm>
        </p:spPr>
        <p:txBody>
          <a:bodyPr/>
          <a:lstStyle/>
          <a:p>
            <a:pPr algn="just">
              <a:lnSpc>
                <a:spcPct val="107000"/>
              </a:lnSpc>
              <a:spcAft>
                <a:spcPts val="800"/>
              </a:spcAft>
              <a:defRPr/>
            </a:pPr>
            <a:r>
              <a:rPr lang="de-DE" sz="2400"/>
              <a:t>Studierende sind nur dann zur Prüfung zugelassen, wenn sie…</a:t>
            </a:r>
            <a:endParaRPr/>
          </a:p>
          <a:p>
            <a:pPr algn="just">
              <a:lnSpc>
                <a:spcPct val="107000"/>
              </a:lnSpc>
              <a:spcAft>
                <a:spcPts val="800"/>
              </a:spcAft>
              <a:defRPr/>
            </a:pPr>
            <a:r>
              <a:rPr lang="de-DE" sz="2400"/>
              <a:t>c) sich ordnungsgemäß </a:t>
            </a:r>
            <a:r>
              <a:rPr lang="de-DE" sz="2400" b="1"/>
              <a:t>über FlexNow zur Prüfung angemeldet </a:t>
            </a:r>
            <a:r>
              <a:rPr lang="de-DE" sz="2400"/>
              <a:t>haben. </a:t>
            </a:r>
            <a:endParaRPr/>
          </a:p>
          <a:p>
            <a:pPr marL="285750" indent="-285750" algn="just">
              <a:lnSpc>
                <a:spcPct val="107000"/>
              </a:lnSpc>
              <a:spcAft>
                <a:spcPts val="800"/>
              </a:spcAft>
              <a:buFont typeface="Wingdings"/>
              <a:buChar char="Ø"/>
              <a:defRPr/>
            </a:pPr>
            <a:r>
              <a:rPr lang="de-DE" sz="1900"/>
              <a:t>Liegt keine FlexNow-Anmeldung vor, ist die*der Studierende von der*dem Prüfer*in </a:t>
            </a:r>
            <a:r>
              <a:rPr lang="de-DE" sz="1900" b="1"/>
              <a:t>von der Prüfungsteilnahme auszuschließen</a:t>
            </a:r>
            <a:r>
              <a:rPr lang="de-DE" sz="1900"/>
              <a:t>.</a:t>
            </a:r>
            <a:endParaRPr/>
          </a:p>
          <a:p>
            <a:pPr marL="285750" indent="-285750" algn="just">
              <a:lnSpc>
                <a:spcPct val="107000"/>
              </a:lnSpc>
              <a:spcAft>
                <a:spcPts val="800"/>
              </a:spcAft>
              <a:buFont typeface="Wingdings"/>
              <a:buChar char="Ø"/>
              <a:defRPr/>
            </a:pPr>
            <a:r>
              <a:rPr lang="de-DE" sz="1900"/>
              <a:t>Eine Anmeldung über </a:t>
            </a:r>
            <a:r>
              <a:rPr lang="de-DE" sz="1900" b="1"/>
              <a:t>Stud.IP </a:t>
            </a:r>
            <a:r>
              <a:rPr lang="de-DE" sz="1900"/>
              <a:t>gilt </a:t>
            </a:r>
            <a:r>
              <a:rPr lang="de-DE" sz="1900" b="1" u="sng"/>
              <a:t>nicht</a:t>
            </a:r>
            <a:r>
              <a:rPr lang="de-DE" sz="1900"/>
              <a:t> als Prüfungsanmeldung.</a:t>
            </a:r>
            <a:endParaRPr/>
          </a:p>
          <a:p>
            <a:pPr marL="285750" indent="-285750" algn="just">
              <a:lnSpc>
                <a:spcPct val="107000"/>
              </a:lnSpc>
              <a:spcAft>
                <a:spcPts val="800"/>
              </a:spcAft>
              <a:buFont typeface="Wingdings"/>
              <a:buChar char="Ø"/>
              <a:defRPr/>
            </a:pPr>
            <a:r>
              <a:rPr lang="de-DE" sz="1900"/>
              <a:t>Unbedingt </a:t>
            </a:r>
            <a:r>
              <a:rPr lang="de-DE" sz="1900" b="1"/>
              <a:t>An- und Abmeldefristen </a:t>
            </a:r>
            <a:r>
              <a:rPr lang="de-DE" sz="1900"/>
              <a:t>in Flexnow beachten! Der Rücktritt von einer angemeldeten Prüfung ist nur innerhalb der Abmeldefrist möglich. Nach Ablauf der Abmeldefrist ist eine Löschung der Anmeldung nicht mehr möglich, sondern es wird ein „nicht bestanden“ eingetragen.</a:t>
            </a:r>
            <a:endParaRPr/>
          </a:p>
        </p:txBody>
      </p:sp>
      <p:sp>
        <p:nvSpPr>
          <p:cNvPr id="8" name="Titel 7"/>
          <p:cNvSpPr>
            <a:spLocks noGrp="1"/>
          </p:cNvSpPr>
          <p:nvPr>
            <p:ph type="title"/>
          </p:nvPr>
        </p:nvSpPr>
        <p:spPr bwMode="auto">
          <a:xfrm>
            <a:off x="361424" y="1234590"/>
            <a:ext cx="8830199" cy="694800"/>
          </a:xfrm>
        </p:spPr>
        <p:txBody>
          <a:bodyPr/>
          <a:lstStyle/>
          <a:p>
            <a:pPr algn="just">
              <a:lnSpc>
                <a:spcPct val="107000"/>
              </a:lnSpc>
              <a:spcBef>
                <a:spcPts val="1000"/>
              </a:spcBef>
              <a:defRPr/>
            </a:pPr>
            <a:r>
              <a:rPr lang="de-DE" sz="2400">
                <a:ea typeface="+mn-ea"/>
                <a:cs typeface="+mn-cs"/>
              </a:rPr>
              <a:t>Prüfungsteilnahme III</a:t>
            </a:r>
            <a:endParaRPr/>
          </a:p>
        </p:txBody>
      </p:sp>
      <p:pic>
        <p:nvPicPr>
          <p:cNvPr id="13" name="Grafik 12"/>
          <p:cNvPicPr>
            <a:picLocks noChangeAspect="1"/>
          </p:cNvPicPr>
          <p:nvPr/>
        </p:nvPicPr>
        <p:blipFill>
          <a:blip r:embed="rId3"/>
          <a:srcRect l="3110" b="21947"/>
          <a:stretch/>
        </p:blipFill>
        <p:spPr bwMode="auto">
          <a:xfrm>
            <a:off x="9503731" y="1581990"/>
            <a:ext cx="2405072" cy="47399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0474652" name="Textplatzhalter 8"/>
          <p:cNvSpPr>
            <a:spLocks noGrp="1"/>
          </p:cNvSpPr>
          <p:nvPr>
            <p:ph type="body" sz="quarter" idx="12"/>
          </p:nvPr>
        </p:nvSpPr>
        <p:spPr bwMode="auto">
          <a:xfrm>
            <a:off x="361424" y="1929389"/>
            <a:ext cx="11350754" cy="4593810"/>
          </a:xfrm>
        </p:spPr>
        <p:txBody>
          <a:bodyPr/>
          <a:lstStyle/>
          <a:p>
            <a:pPr algn="just">
              <a:lnSpc>
                <a:spcPct val="107000"/>
              </a:lnSpc>
              <a:spcAft>
                <a:spcPts val="799"/>
              </a:spcAft>
              <a:defRPr/>
            </a:pPr>
            <a:r>
              <a:rPr lang="de-DE" sz="2200"/>
              <a:t>Bis wann eine Abmeldung möglich ist, steht im Flexnow-Konto auch beim angemeldeten Prüfungsangebot:</a:t>
            </a:r>
            <a:endParaRPr/>
          </a:p>
          <a:p>
            <a:pPr algn="just">
              <a:lnSpc>
                <a:spcPct val="107000"/>
              </a:lnSpc>
              <a:spcAft>
                <a:spcPts val="799"/>
              </a:spcAft>
              <a:defRPr/>
            </a:pPr>
            <a:endParaRPr/>
          </a:p>
          <a:p>
            <a:pPr algn="just">
              <a:lnSpc>
                <a:spcPct val="107000"/>
              </a:lnSpc>
              <a:spcAft>
                <a:spcPts val="799"/>
              </a:spcAft>
              <a:defRPr/>
            </a:pPr>
            <a:endParaRPr/>
          </a:p>
          <a:p>
            <a:pPr algn="just">
              <a:lnSpc>
                <a:spcPct val="107000"/>
              </a:lnSpc>
              <a:spcAft>
                <a:spcPts val="799"/>
              </a:spcAft>
              <a:defRPr/>
            </a:pPr>
            <a:endParaRPr/>
          </a:p>
          <a:p>
            <a:pPr algn="just">
              <a:lnSpc>
                <a:spcPct val="107000"/>
              </a:lnSpc>
              <a:spcAft>
                <a:spcPts val="799"/>
              </a:spcAft>
              <a:defRPr/>
            </a:pPr>
            <a:endParaRPr/>
          </a:p>
          <a:p>
            <a:pPr algn="just">
              <a:lnSpc>
                <a:spcPct val="107000"/>
              </a:lnSpc>
              <a:spcAft>
                <a:spcPts val="799"/>
              </a:spcAft>
              <a:defRPr/>
            </a:pPr>
            <a:endParaRPr/>
          </a:p>
          <a:p>
            <a:pPr algn="just">
              <a:lnSpc>
                <a:spcPct val="107000"/>
              </a:lnSpc>
              <a:spcAft>
                <a:spcPts val="799"/>
              </a:spcAft>
              <a:defRPr/>
            </a:pPr>
            <a:endParaRPr sz="700"/>
          </a:p>
          <a:p>
            <a:pPr algn="just">
              <a:lnSpc>
                <a:spcPct val="107000"/>
              </a:lnSpc>
              <a:spcAft>
                <a:spcPts val="799"/>
              </a:spcAft>
              <a:defRPr/>
            </a:pPr>
            <a:endParaRPr sz="700"/>
          </a:p>
          <a:p>
            <a:pPr algn="just">
              <a:lnSpc>
                <a:spcPct val="107000"/>
              </a:lnSpc>
              <a:spcAft>
                <a:spcPts val="799"/>
              </a:spcAft>
              <a:defRPr/>
            </a:pPr>
            <a:endParaRPr/>
          </a:p>
          <a:p>
            <a:pPr algn="just">
              <a:lnSpc>
                <a:spcPct val="107000"/>
              </a:lnSpc>
              <a:spcAft>
                <a:spcPts val="799"/>
              </a:spcAft>
              <a:defRPr/>
            </a:pPr>
            <a:endParaRPr/>
          </a:p>
        </p:txBody>
      </p:sp>
      <p:sp>
        <p:nvSpPr>
          <p:cNvPr id="1724326591" name="Titel 7"/>
          <p:cNvSpPr>
            <a:spLocks noGrp="1"/>
          </p:cNvSpPr>
          <p:nvPr>
            <p:ph type="title"/>
          </p:nvPr>
        </p:nvSpPr>
        <p:spPr bwMode="auto">
          <a:xfrm>
            <a:off x="361423" y="1182346"/>
            <a:ext cx="11347515" cy="751723"/>
          </a:xfrm>
        </p:spPr>
        <p:txBody>
          <a:bodyPr/>
          <a:lstStyle/>
          <a:p>
            <a:pPr algn="just">
              <a:lnSpc>
                <a:spcPct val="107000"/>
              </a:lnSpc>
              <a:spcBef>
                <a:spcPts val="999"/>
              </a:spcBef>
              <a:defRPr/>
            </a:pPr>
            <a:r>
              <a:rPr lang="de-DE" sz="2400">
                <a:ea typeface="Arial"/>
                <a:cs typeface="Arial"/>
              </a:rPr>
              <a:t>Prüfungsteilnahme III</a:t>
            </a:r>
            <a:r>
              <a:t> (Forts.)</a:t>
            </a:r>
          </a:p>
        </p:txBody>
      </p:sp>
      <p:pic>
        <p:nvPicPr>
          <p:cNvPr id="351812281" name="Grafik 351812280"/>
          <p:cNvPicPr>
            <a:picLocks noChangeAspect="1"/>
          </p:cNvPicPr>
          <p:nvPr/>
        </p:nvPicPr>
        <p:blipFill>
          <a:blip r:embed="rId3"/>
          <a:stretch/>
        </p:blipFill>
        <p:spPr bwMode="auto">
          <a:xfrm>
            <a:off x="829769" y="3050760"/>
            <a:ext cx="10410824" cy="32765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3" y="1977013"/>
            <a:ext cx="11282398" cy="4578774"/>
          </a:xfrm>
        </p:spPr>
        <p:txBody>
          <a:bodyPr/>
          <a:lstStyle/>
          <a:p>
            <a:pPr algn="just">
              <a:lnSpc>
                <a:spcPct val="107000"/>
              </a:lnSpc>
              <a:spcBef>
                <a:spcPts val="1800"/>
              </a:spcBef>
              <a:spcAft>
                <a:spcPts val="800"/>
              </a:spcAft>
              <a:defRPr/>
            </a:pPr>
            <a:r>
              <a:rPr lang="de-DE" sz="2400" b="1"/>
              <a:t>Ausnahme: Keine FlexNow-Anmeldung bei Lernverträgen im Master</a:t>
            </a:r>
            <a:endParaRPr/>
          </a:p>
          <a:p>
            <a:pPr marL="285750" indent="-285750" algn="just">
              <a:lnSpc>
                <a:spcPct val="107000"/>
              </a:lnSpc>
              <a:spcBef>
                <a:spcPts val="2400"/>
              </a:spcBef>
              <a:spcAft>
                <a:spcPts val="1200"/>
              </a:spcAft>
              <a:buFont typeface="Wingdings"/>
              <a:buChar char="Ø"/>
              <a:defRPr/>
            </a:pPr>
            <a:r>
              <a:rPr lang="de-DE" sz="2300"/>
              <a:t>Masterstudierende, die unter Vorbehalt zugelassen wurden und im Rahmen eines </a:t>
            </a:r>
            <a:r>
              <a:rPr lang="de-DE" sz="2300" b="1"/>
              <a:t>Lernvertrags</a:t>
            </a:r>
            <a:r>
              <a:rPr lang="de-DE" sz="2300"/>
              <a:t> Leistungen nachholen müssen, können und dürfen sich hierfür nicht über FlexNow anmelden. </a:t>
            </a:r>
            <a:endParaRPr/>
          </a:p>
          <a:p>
            <a:pPr marL="285750" indent="-285750" algn="just">
              <a:lnSpc>
                <a:spcPct val="107000"/>
              </a:lnSpc>
              <a:spcAft>
                <a:spcPts val="800"/>
              </a:spcAft>
              <a:buFont typeface="Wingdings"/>
              <a:buChar char="Ø"/>
              <a:defRPr/>
            </a:pPr>
            <a:r>
              <a:rPr lang="de-DE" sz="2300"/>
              <a:t>Dass die geforderten Leistungen erfüllt wurden, wird hier mit Hilfe der </a:t>
            </a:r>
            <a:r>
              <a:rPr lang="de-DE" sz="2300" b="1"/>
              <a:t>„Lernvertrag-Formulars“</a:t>
            </a:r>
            <a:r>
              <a:rPr lang="de-DE" sz="2300"/>
              <a:t> nachgewiesen, die die Fachstudienberater*innen erstellen: </a:t>
            </a:r>
            <a:r>
              <a:rPr lang="de-DE" sz="2300" b="0" i="0" u="none" strike="noStrike" cap="none" spc="0">
                <a:solidFill>
                  <a:schemeClr val="tx1"/>
                </a:solidFill>
                <a:latin typeface="ZapfHumnst BT"/>
                <a:ea typeface="ZapfHumnst BT"/>
                <a:cs typeface="ZapfHumnst BT"/>
              </a:rPr>
              <a:t>      </a:t>
            </a:r>
            <a:endParaRPr lang="de-DE" sz="2300"/>
          </a:p>
          <a:p>
            <a:pPr algn="just">
              <a:lnSpc>
                <a:spcPct val="107000"/>
              </a:lnSpc>
              <a:spcAft>
                <a:spcPts val="1199"/>
              </a:spcAft>
              <a:defRPr/>
            </a:pPr>
            <a:r>
              <a:rPr lang="de-DE" sz="2300" b="0" i="0" u="none" strike="noStrike" cap="none" spc="0">
                <a:solidFill>
                  <a:schemeClr val="tx1"/>
                </a:solidFill>
                <a:latin typeface="ZapfHumnst BT"/>
                <a:ea typeface="ZapfHumnst BT"/>
                <a:cs typeface="ZapfHumnst BT"/>
              </a:rPr>
              <a:t>     </a:t>
            </a:r>
            <a:r>
              <a:rPr lang="de-DE" sz="2300" b="0" i="0" u="sng" strike="noStrike" cap="none" spc="0">
                <a:solidFill>
                  <a:schemeClr val="hlink"/>
                </a:solidFill>
                <a:latin typeface="ZapfHumnst BT"/>
                <a:ea typeface="ZapfHumnst BT"/>
                <a:cs typeface="ZapfHumnst BT"/>
                <a:hlinkClick r:id="rId3" tooltip="http://www.uni-goettingen.de/phil-masterkoordination"/>
              </a:rPr>
              <a:t>www.uni-goettingen.de/phil-masterkoordination</a:t>
            </a:r>
            <a:r>
              <a:rPr lang="de-DE" sz="2300" b="0" i="0" u="none" strike="noStrike" cap="none" spc="0">
                <a:solidFill>
                  <a:schemeClr val="tx1"/>
                </a:solidFill>
                <a:latin typeface="ZapfHumnst BT"/>
                <a:ea typeface="ZapfHumnst BT"/>
                <a:cs typeface="ZapfHumnst BT"/>
              </a:rPr>
              <a:t> </a:t>
            </a:r>
            <a:endParaRPr sz="2300" b="0" i="0" u="none" strike="noStrike" cap="none" spc="0">
              <a:solidFill>
                <a:schemeClr val="tx1"/>
              </a:solidFill>
              <a:latin typeface="Times New Roman"/>
              <a:cs typeface="Times New Roman"/>
            </a:endParaRPr>
          </a:p>
          <a:p>
            <a:pPr marL="285750" indent="-285750" algn="just">
              <a:lnSpc>
                <a:spcPct val="107000"/>
              </a:lnSpc>
              <a:spcAft>
                <a:spcPts val="799"/>
              </a:spcAft>
              <a:buFont typeface="Wingdings"/>
              <a:buChar char="Ø"/>
              <a:defRPr/>
            </a:pPr>
            <a:r>
              <a:rPr lang="de-DE" sz="2300" b="0" i="0" u="none" strike="noStrike" cap="none" spc="0">
                <a:solidFill>
                  <a:schemeClr val="tx1"/>
                </a:solidFill>
                <a:latin typeface="ZapfHumnst BT"/>
                <a:ea typeface="ZapfHumnst BT"/>
                <a:cs typeface="ZapfHumnst BT"/>
              </a:rPr>
              <a:t>    -  </a:t>
            </a:r>
            <a:r>
              <a:rPr lang="de-DE" sz="2300" b="0" i="1" u="none" strike="noStrike" cap="none" spc="0">
                <a:solidFill>
                  <a:schemeClr val="tx1"/>
                </a:solidFill>
                <a:latin typeface="ZapfHumnst BT"/>
                <a:ea typeface="ZapfHumnst BT"/>
                <a:cs typeface="ZapfHumnst BT"/>
              </a:rPr>
              <a:t>Wichtige Infos zur Bewerbung und Zulassung</a:t>
            </a:r>
            <a:endParaRPr lang="de-DE" sz="2300"/>
          </a:p>
        </p:txBody>
      </p:sp>
      <p:sp>
        <p:nvSpPr>
          <p:cNvPr id="8" name="Titel 7"/>
          <p:cNvSpPr>
            <a:spLocks noGrp="1"/>
          </p:cNvSpPr>
          <p:nvPr>
            <p:ph type="title"/>
          </p:nvPr>
        </p:nvSpPr>
        <p:spPr bwMode="auto">
          <a:xfrm>
            <a:off x="361425" y="1288190"/>
            <a:ext cx="11283114" cy="689544"/>
          </a:xfrm>
        </p:spPr>
        <p:txBody>
          <a:bodyPr/>
          <a:lstStyle/>
          <a:p>
            <a:pPr>
              <a:defRPr/>
            </a:pPr>
            <a:r>
              <a:rPr lang="de-DE" sz="2400"/>
              <a:t>Prüfungsteilnahme IV</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8"/>
          <p:cNvSpPr>
            <a:spLocks noGrp="1"/>
          </p:cNvSpPr>
          <p:nvPr>
            <p:ph type="body" sz="quarter" idx="12"/>
          </p:nvPr>
        </p:nvSpPr>
        <p:spPr bwMode="auto">
          <a:xfrm>
            <a:off x="361424" y="1977014"/>
            <a:ext cx="11206454" cy="3346060"/>
          </a:xfrm>
        </p:spPr>
        <p:txBody>
          <a:bodyPr/>
          <a:lstStyle/>
          <a:p>
            <a:pPr marL="342900" indent="-342900" algn="just">
              <a:lnSpc>
                <a:spcPct val="107000"/>
              </a:lnSpc>
              <a:spcAft>
                <a:spcPts val="800"/>
              </a:spcAft>
              <a:buFont typeface="Wingdings"/>
              <a:buChar char="Ø"/>
              <a:defRPr/>
            </a:pPr>
            <a:r>
              <a:rPr lang="de-DE" sz="2400"/>
              <a:t>Studierende sollten unbedingt vor Semesterbeginn im </a:t>
            </a:r>
            <a:r>
              <a:rPr lang="de-DE" sz="2400" b="1"/>
              <a:t>Vorlesungsverzeichnis (EXA)</a:t>
            </a:r>
            <a:r>
              <a:rPr lang="de-DE" sz="2400"/>
              <a:t> überprüfen, ob die Lehrveranstaltungen, die sie zu besuchen planen, Modulen zugeordnet sind, die sie absolvieren dürfen.</a:t>
            </a:r>
            <a:endParaRPr/>
          </a:p>
          <a:p>
            <a:pPr marL="342900" indent="-342900" algn="just">
              <a:lnSpc>
                <a:spcPct val="107000"/>
              </a:lnSpc>
              <a:spcAft>
                <a:spcPts val="800"/>
              </a:spcAft>
              <a:buFont typeface="Wingdings"/>
              <a:buChar char="Ø"/>
              <a:defRPr/>
            </a:pPr>
            <a:r>
              <a:rPr lang="de-DE" sz="2400"/>
              <a:t>Bei Fragen sollten sich Studierende vor Ablauf der Anmeldefrist ans </a:t>
            </a:r>
            <a:r>
              <a:rPr lang="de-DE" sz="2400" b="1"/>
              <a:t>Team des Prüfungsamts</a:t>
            </a:r>
            <a:r>
              <a:rPr lang="de-DE" sz="2400"/>
              <a:t> wenden: </a:t>
            </a:r>
            <a:r>
              <a:rPr lang="de-DE" sz="2400" u="sng">
                <a:hlinkClick r:id="rId3" tooltip="http://www.uni-goettingen.de/pruefungsamt-team"/>
              </a:rPr>
              <a:t>www.uni-goettingen.de/pruefungsamt-team</a:t>
            </a:r>
            <a:r>
              <a:rPr lang="de-DE" sz="2400"/>
              <a:t> </a:t>
            </a:r>
            <a:endParaRPr/>
          </a:p>
          <a:p>
            <a:pPr algn="just">
              <a:lnSpc>
                <a:spcPct val="107000"/>
              </a:lnSpc>
              <a:spcAft>
                <a:spcPts val="799"/>
              </a:spcAft>
              <a:defRPr/>
            </a:pPr>
            <a:r>
              <a:rPr lang="de-DE" sz="2400"/>
              <a:t>	</a:t>
            </a:r>
            <a:endParaRPr lang="de-DE"/>
          </a:p>
        </p:txBody>
      </p:sp>
      <p:sp>
        <p:nvSpPr>
          <p:cNvPr id="8" name="Titel 7"/>
          <p:cNvSpPr>
            <a:spLocks noGrp="1"/>
          </p:cNvSpPr>
          <p:nvPr>
            <p:ph type="title"/>
          </p:nvPr>
        </p:nvSpPr>
        <p:spPr bwMode="auto">
          <a:xfrm>
            <a:off x="361426" y="1281101"/>
            <a:ext cx="11205734" cy="695914"/>
          </a:xfrm>
        </p:spPr>
        <p:txBody>
          <a:bodyPr/>
          <a:lstStyle/>
          <a:p>
            <a:pPr>
              <a:defRPr/>
            </a:pPr>
            <a:r>
              <a:rPr lang="de-DE" sz="2400"/>
              <a:t>Prüfungsteilnahme V</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theme/theme1.xml><?xml version="1.0" encoding="utf-8"?>
<a:theme xmlns:a="http://schemas.openxmlformats.org/drawingml/2006/main" name="CD Orange (Master, Schlüsselkompetenzen und Professionalisiserung)">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D_Philosophische_Fakultaet_Goettingen">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D Lila (Fakultätsfarbe)">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CD Uniblau (Universität)">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CD Lila (Fakultätsfarbe)">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Arial"/>
        <a:cs typeface="Arial"/>
      </a:majorFont>
      <a:minorFont>
        <a:latin typeface="ZapfHumnst B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rgbClr val="FFFFFF">
            <a:alpha val="50196"/>
          </a:srgbClr>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CD_Philosophische_Fakultaet_Goettingen</Template>
  <TotalTime>0</TotalTime>
  <Words>1655</Words>
  <Application>Microsoft Office PowerPoint</Application>
  <DocSecurity>0</DocSecurity>
  <PresentationFormat>Breitbild</PresentationFormat>
  <Paragraphs>178</Paragraphs>
  <Slides>27</Slides>
  <Notes>27</Notes>
  <HiddenSlides>0</HiddenSlides>
  <MMClips>0</MMClips>
  <ScaleCrop>false</ScaleCrop>
  <HeadingPairs>
    <vt:vector size="6" baseType="variant">
      <vt:variant>
        <vt:lpstr>Verwendete Schriftarten</vt:lpstr>
      </vt:variant>
      <vt:variant>
        <vt:i4>7</vt:i4>
      </vt:variant>
      <vt:variant>
        <vt:lpstr>Design</vt:lpstr>
      </vt:variant>
      <vt:variant>
        <vt:i4>5</vt:i4>
      </vt:variant>
      <vt:variant>
        <vt:lpstr>Folientitel</vt:lpstr>
      </vt:variant>
      <vt:variant>
        <vt:i4>27</vt:i4>
      </vt:variant>
    </vt:vector>
  </HeadingPairs>
  <TitlesOfParts>
    <vt:vector size="39" baseType="lpstr">
      <vt:lpstr>Arial</vt:lpstr>
      <vt:lpstr>ZapfHumnst Dm BT</vt:lpstr>
      <vt:lpstr>Times New Roman</vt:lpstr>
      <vt:lpstr>Wingdings</vt:lpstr>
      <vt:lpstr>Calibri</vt:lpstr>
      <vt:lpstr>Zapf Humanist 601 Ultra</vt:lpstr>
      <vt:lpstr>ZapfHumnst BT</vt:lpstr>
      <vt:lpstr>CD Orange (Master, Schlüsselkompetenzen und Professionalisiserung)</vt:lpstr>
      <vt:lpstr>CD_Philosophische_Fakultaet_Goettingen</vt:lpstr>
      <vt:lpstr>CD Lila (Fakultätsfarbe)</vt:lpstr>
      <vt:lpstr>CD Uniblau (Universität)</vt:lpstr>
      <vt:lpstr>1_CD Lila (Fakultätsfarbe)</vt:lpstr>
      <vt:lpstr>Informationen für Studierende</vt:lpstr>
      <vt:lpstr>Inhalt</vt:lpstr>
      <vt:lpstr>Informationen des Prüfungsamts</vt:lpstr>
      <vt:lpstr>Prüfungsteilnahme I</vt:lpstr>
      <vt:lpstr>Prüfungsteilnahme II</vt:lpstr>
      <vt:lpstr>Prüfungsteilnahme III</vt:lpstr>
      <vt:lpstr>Prüfungsteilnahme III (Forts.)</vt:lpstr>
      <vt:lpstr>Prüfungsteilnahme IV</vt:lpstr>
      <vt:lpstr>Prüfungsteilnahme V</vt:lpstr>
      <vt:lpstr>Prüfungsformen I</vt:lpstr>
      <vt:lpstr>Prüfungsformen II</vt:lpstr>
      <vt:lpstr>Eintragung der Prüfungsbewertungen</vt:lpstr>
      <vt:lpstr>B.A.- und M.A.-Formulare des Prüfungsamts</vt:lpstr>
      <vt:lpstr>Plagiate / Täuschungsversuche / KI-Tools I</vt:lpstr>
      <vt:lpstr>Plagiate / Täuschungsversuche / KI-Tools II</vt:lpstr>
      <vt:lpstr>Links I</vt:lpstr>
      <vt:lpstr>Links II</vt:lpstr>
      <vt:lpstr>Studium inklusiv und Nachteilsausgleich</vt:lpstr>
      <vt:lpstr>Studium inklusiv ?!</vt:lpstr>
      <vt:lpstr>Nachteilsausgleich I</vt:lpstr>
      <vt:lpstr>Nachteilsausgleich II</vt:lpstr>
      <vt:lpstr>Internationales Schreiblabor</vt:lpstr>
      <vt:lpstr>InDiGU-PLUS</vt:lpstr>
      <vt:lpstr>Anlaufstellen bei Fragen</vt:lpstr>
      <vt:lpstr>An wen wende ich mich bei Fragen oder Schwierigkeiten?</vt:lpstr>
      <vt:lpstr>An wen wende ich mich bei Fragen oder Schwierigkeiten?</vt:lpstr>
      <vt:lpstr>Kontakt Lehrperson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l.grempler</dc:creator>
  <cp:keywords/>
  <dc:description/>
  <cp:lastModifiedBy>Wagener, Katrin</cp:lastModifiedBy>
  <cp:revision>174</cp:revision>
  <dcterms:created xsi:type="dcterms:W3CDTF">2020-10-07T09:23:18Z</dcterms:created>
  <dcterms:modified xsi:type="dcterms:W3CDTF">2025-10-23T07:59:03Z</dcterms:modified>
  <cp:category/>
  <dc:identifier/>
  <cp:contentStatus/>
  <dc:language/>
  <cp:version/>
</cp:coreProperties>
</file>