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3" r:id="rId4"/>
    <p:sldId id="260" r:id="rId5"/>
    <p:sldId id="264" r:id="rId6"/>
    <p:sldId id="280" r:id="rId7"/>
    <p:sldId id="267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</p:sldIdLst>
  <p:sldSz cx="9144000" cy="5143500" type="screen16x9"/>
  <p:notesSz cx="6797675" cy="9926638"/>
  <p:defaultTextStyle>
    <a:defPPr>
      <a:defRPr lang="de-DE"/>
    </a:defPPr>
    <a:lvl1pPr marL="0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6962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3925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0887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7851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4813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1776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08738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5702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164" userDrawn="1">
          <p15:clr>
            <a:srgbClr val="A4A3A4"/>
          </p15:clr>
        </p15:guide>
        <p15:guide id="2" pos="-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6D4"/>
    <a:srgbClr val="D0D8E8"/>
    <a:srgbClr val="F5F4F0"/>
    <a:srgbClr val="F4F2EA"/>
    <a:srgbClr val="4F334E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64042" autoAdjust="0"/>
  </p:normalViewPr>
  <p:slideViewPr>
    <p:cSldViewPr>
      <p:cViewPr varScale="1">
        <p:scale>
          <a:sx n="91" d="100"/>
          <a:sy n="91" d="100"/>
        </p:scale>
        <p:origin x="1704" y="90"/>
      </p:cViewPr>
      <p:guideLst>
        <p:guide orient="horz" pos="-1164"/>
        <p:guide pos="-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BB7BC-90DA-4348-A3E0-4DA6E7686CF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948121-92E2-4C32-8BE1-625D4E1FA860}">
      <dgm:prSet phldrT="[Text]"/>
      <dgm:spPr>
        <a:xfrm>
          <a:off x="2635679" y="3033624"/>
          <a:ext cx="2431083" cy="243108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Ggf. in Prüfungen</a:t>
          </a:r>
        </a:p>
      </dgm:t>
    </dgm:pt>
    <dgm:pt modelId="{01D064E2-70F7-4123-B031-69B614CDE3D2}" type="parTrans" cxnId="{9F067077-CA3F-4973-8B3D-95FFC46F0F7A}">
      <dgm:prSet/>
      <dgm:spPr/>
      <dgm:t>
        <a:bodyPr/>
        <a:lstStyle/>
        <a:p>
          <a:endParaRPr lang="de-DE" noProof="0" dirty="0"/>
        </a:p>
      </dgm:t>
    </dgm:pt>
    <dgm:pt modelId="{DC27DE35-A2C4-4236-A818-2296D2B82359}" type="sibTrans" cxnId="{9F067077-CA3F-4973-8B3D-95FFC46F0F7A}">
      <dgm:prSet/>
      <dgm:spPr/>
      <dgm:t>
        <a:bodyPr/>
        <a:lstStyle/>
        <a:p>
          <a:endParaRPr lang="de-DE" noProof="0" dirty="0"/>
        </a:p>
      </dgm:t>
    </dgm:pt>
    <dgm:pt modelId="{BE103B4F-DD56-4332-8BB0-79213B7C4E42}">
      <dgm:prSet phldrT="[Text]"/>
      <dgm:spPr>
        <a:xfrm>
          <a:off x="2932" y="1439329"/>
          <a:ext cx="2309529" cy="1847623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Prädikative Textkorrektur, Textvereinfachung </a:t>
          </a:r>
        </a:p>
      </dgm:t>
    </dgm:pt>
    <dgm:pt modelId="{BDF72D8D-4D7D-4745-A6B7-48B1033FB3A5}" type="parTrans" cxnId="{DB670480-D513-4FDA-8C7D-AC2EA2C10850}">
      <dgm:prSet/>
      <dgm:spPr>
        <a:xfrm rot="12900000">
          <a:off x="980588" y="2578428"/>
          <a:ext cx="1958648" cy="69285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FC345BA0-1C30-44BF-AE94-16E37A016313}" type="sibTrans" cxnId="{DB670480-D513-4FDA-8C7D-AC2EA2C10850}">
      <dgm:prSet/>
      <dgm:spPr/>
      <dgm:t>
        <a:bodyPr/>
        <a:lstStyle/>
        <a:p>
          <a:endParaRPr lang="de-DE" noProof="0" dirty="0"/>
        </a:p>
      </dgm:t>
    </dgm:pt>
    <dgm:pt modelId="{75E5F1F2-B5B1-42C6-988E-29357955296C}">
      <dgm:prSet phldrT="[Text]"/>
      <dgm:spPr>
        <a:xfrm>
          <a:off x="2696456" y="37169"/>
          <a:ext cx="2309529" cy="1847623"/>
        </a:xfrm>
        <a:prstGeom prst="roundRect">
          <a:avLst>
            <a:gd name="adj" fmla="val 1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Assistive</a:t>
          </a: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Technologien</a:t>
          </a:r>
        </a:p>
      </dgm:t>
    </dgm:pt>
    <dgm:pt modelId="{77AD7A26-24DF-4BA7-87B6-CF3F80E75E6A}" type="parTrans" cxnId="{09499304-E3C6-4688-AC45-AEB4EED54F47}">
      <dgm:prSet/>
      <dgm:spPr>
        <a:xfrm rot="16200000">
          <a:off x="2871896" y="1593876"/>
          <a:ext cx="1958648" cy="69285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E4D653CC-6DEF-447F-B4F8-7B44DAB23292}" type="sibTrans" cxnId="{09499304-E3C6-4688-AC45-AEB4EED54F47}">
      <dgm:prSet/>
      <dgm:spPr/>
      <dgm:t>
        <a:bodyPr/>
        <a:lstStyle/>
        <a:p>
          <a:endParaRPr lang="de-DE" noProof="0" dirty="0"/>
        </a:p>
      </dgm:t>
    </dgm:pt>
    <dgm:pt modelId="{D1183168-2247-4A29-90BE-7210A497BAED}">
      <dgm:prSet phldrT="[Text]"/>
      <dgm:spPr>
        <a:xfrm>
          <a:off x="5389980" y="1439329"/>
          <a:ext cx="2309529" cy="1847623"/>
        </a:xfrm>
        <a:prstGeom prst="roundRect">
          <a:avLst>
            <a:gd name="adj" fmla="val 1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Personalisierte Barrierefreiheit</a:t>
          </a:r>
        </a:p>
      </dgm:t>
    </dgm:pt>
    <dgm:pt modelId="{18D6F289-D89A-4849-8F2A-7B363E023CF5}" type="parTrans" cxnId="{A8ED9493-CFFA-42E5-8000-75CA343C4514}">
      <dgm:prSet/>
      <dgm:spPr>
        <a:xfrm rot="19500000">
          <a:off x="4763205" y="2578428"/>
          <a:ext cx="1958648" cy="69285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37BCC655-FD73-4E04-89D3-F4D701B81B85}" type="sibTrans" cxnId="{A8ED9493-CFFA-42E5-8000-75CA343C4514}">
      <dgm:prSet/>
      <dgm:spPr/>
      <dgm:t>
        <a:bodyPr/>
        <a:lstStyle/>
        <a:p>
          <a:endParaRPr lang="de-DE" noProof="0" dirty="0"/>
        </a:p>
      </dgm:t>
    </dgm:pt>
    <dgm:pt modelId="{6C0F486D-011D-43F8-895F-59013A97DE35}" type="pres">
      <dgm:prSet presAssocID="{F74BB7BC-90DA-4348-A3E0-4DA6E7686C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C0DDDA-D8A3-424B-AB19-A4D59DEEF6BC}" type="pres">
      <dgm:prSet presAssocID="{53948121-92E2-4C32-8BE1-625D4E1FA860}" presName="centerShape" presStyleLbl="node0" presStyleIdx="0" presStyleCnt="1"/>
      <dgm:spPr/>
    </dgm:pt>
    <dgm:pt modelId="{B496BC49-E801-4307-9E89-BA4019CE23F8}" type="pres">
      <dgm:prSet presAssocID="{BDF72D8D-4D7D-4745-A6B7-48B1033FB3A5}" presName="parTrans" presStyleLbl="bgSibTrans2D1" presStyleIdx="0" presStyleCnt="3"/>
      <dgm:spPr/>
    </dgm:pt>
    <dgm:pt modelId="{7DD56E78-8DD4-4C0B-AE1F-4F41FC7CC5BC}" type="pres">
      <dgm:prSet presAssocID="{BE103B4F-DD56-4332-8BB0-79213B7C4E42}" presName="node" presStyleLbl="node1" presStyleIdx="0" presStyleCnt="3">
        <dgm:presLayoutVars>
          <dgm:bulletEnabled val="1"/>
        </dgm:presLayoutVars>
      </dgm:prSet>
      <dgm:spPr/>
    </dgm:pt>
    <dgm:pt modelId="{F4F4C767-03C2-48C8-ACBA-85877895C772}" type="pres">
      <dgm:prSet presAssocID="{77AD7A26-24DF-4BA7-87B6-CF3F80E75E6A}" presName="parTrans" presStyleLbl="bgSibTrans2D1" presStyleIdx="1" presStyleCnt="3"/>
      <dgm:spPr/>
    </dgm:pt>
    <dgm:pt modelId="{73004B52-89B8-4B9F-A91B-C2C865ACF9A0}" type="pres">
      <dgm:prSet presAssocID="{75E5F1F2-B5B1-42C6-988E-29357955296C}" presName="node" presStyleLbl="node1" presStyleIdx="1" presStyleCnt="3">
        <dgm:presLayoutVars>
          <dgm:bulletEnabled val="1"/>
        </dgm:presLayoutVars>
      </dgm:prSet>
      <dgm:spPr/>
    </dgm:pt>
    <dgm:pt modelId="{78BBD1CB-E34C-4B4E-93D6-F8194013659E}" type="pres">
      <dgm:prSet presAssocID="{18D6F289-D89A-4849-8F2A-7B363E023CF5}" presName="parTrans" presStyleLbl="bgSibTrans2D1" presStyleIdx="2" presStyleCnt="3"/>
      <dgm:spPr/>
    </dgm:pt>
    <dgm:pt modelId="{932D0330-E8AC-465D-9F10-5A4F5D87939C}" type="pres">
      <dgm:prSet presAssocID="{D1183168-2247-4A29-90BE-7210A497BAED}" presName="node" presStyleLbl="node1" presStyleIdx="2" presStyleCnt="3">
        <dgm:presLayoutVars>
          <dgm:bulletEnabled val="1"/>
        </dgm:presLayoutVars>
      </dgm:prSet>
      <dgm:spPr/>
    </dgm:pt>
  </dgm:ptLst>
  <dgm:cxnLst>
    <dgm:cxn modelId="{3C01E302-434F-43B2-97DC-30C7037B9252}" type="presOf" srcId="{18D6F289-D89A-4849-8F2A-7B363E023CF5}" destId="{78BBD1CB-E34C-4B4E-93D6-F8194013659E}" srcOrd="0" destOrd="0" presId="urn:microsoft.com/office/officeart/2005/8/layout/radial4"/>
    <dgm:cxn modelId="{09499304-E3C6-4688-AC45-AEB4EED54F47}" srcId="{53948121-92E2-4C32-8BE1-625D4E1FA860}" destId="{75E5F1F2-B5B1-42C6-988E-29357955296C}" srcOrd="1" destOrd="0" parTransId="{77AD7A26-24DF-4BA7-87B6-CF3F80E75E6A}" sibTransId="{E4D653CC-6DEF-447F-B4F8-7B44DAB23292}"/>
    <dgm:cxn modelId="{4AB33726-A231-47A5-99BA-ACCAD882A51A}" type="presOf" srcId="{F74BB7BC-90DA-4348-A3E0-4DA6E7686CFB}" destId="{6C0F486D-011D-43F8-895F-59013A97DE35}" srcOrd="0" destOrd="0" presId="urn:microsoft.com/office/officeart/2005/8/layout/radial4"/>
    <dgm:cxn modelId="{E1EB6C46-C0BC-4510-A562-2A63F7473E5B}" type="presOf" srcId="{75E5F1F2-B5B1-42C6-988E-29357955296C}" destId="{73004B52-89B8-4B9F-A91B-C2C865ACF9A0}" srcOrd="0" destOrd="0" presId="urn:microsoft.com/office/officeart/2005/8/layout/radial4"/>
    <dgm:cxn modelId="{84528775-BFAE-48B5-88EA-731F87441CDC}" type="presOf" srcId="{53948121-92E2-4C32-8BE1-625D4E1FA860}" destId="{91C0DDDA-D8A3-424B-AB19-A4D59DEEF6BC}" srcOrd="0" destOrd="0" presId="urn:microsoft.com/office/officeart/2005/8/layout/radial4"/>
    <dgm:cxn modelId="{9F067077-CA3F-4973-8B3D-95FFC46F0F7A}" srcId="{F74BB7BC-90DA-4348-A3E0-4DA6E7686CFB}" destId="{53948121-92E2-4C32-8BE1-625D4E1FA860}" srcOrd="0" destOrd="0" parTransId="{01D064E2-70F7-4123-B031-69B614CDE3D2}" sibTransId="{DC27DE35-A2C4-4236-A818-2296D2B82359}"/>
    <dgm:cxn modelId="{DB670480-D513-4FDA-8C7D-AC2EA2C10850}" srcId="{53948121-92E2-4C32-8BE1-625D4E1FA860}" destId="{BE103B4F-DD56-4332-8BB0-79213B7C4E42}" srcOrd="0" destOrd="0" parTransId="{BDF72D8D-4D7D-4745-A6B7-48B1033FB3A5}" sibTransId="{FC345BA0-1C30-44BF-AE94-16E37A016313}"/>
    <dgm:cxn modelId="{BC6EA090-C01C-4EA3-BA77-A7CF91E428E9}" type="presOf" srcId="{BDF72D8D-4D7D-4745-A6B7-48B1033FB3A5}" destId="{B496BC49-E801-4307-9E89-BA4019CE23F8}" srcOrd="0" destOrd="0" presId="urn:microsoft.com/office/officeart/2005/8/layout/radial4"/>
    <dgm:cxn modelId="{A8ED9493-CFFA-42E5-8000-75CA343C4514}" srcId="{53948121-92E2-4C32-8BE1-625D4E1FA860}" destId="{D1183168-2247-4A29-90BE-7210A497BAED}" srcOrd="2" destOrd="0" parTransId="{18D6F289-D89A-4849-8F2A-7B363E023CF5}" sibTransId="{37BCC655-FD73-4E04-89D3-F4D701B81B85}"/>
    <dgm:cxn modelId="{EC63159E-4047-4D5D-BAD5-0558AF10CC95}" type="presOf" srcId="{BE103B4F-DD56-4332-8BB0-79213B7C4E42}" destId="{7DD56E78-8DD4-4C0B-AE1F-4F41FC7CC5BC}" srcOrd="0" destOrd="0" presId="urn:microsoft.com/office/officeart/2005/8/layout/radial4"/>
    <dgm:cxn modelId="{99DF09D1-CCA6-4537-8B69-05B05AF90C22}" type="presOf" srcId="{77AD7A26-24DF-4BA7-87B6-CF3F80E75E6A}" destId="{F4F4C767-03C2-48C8-ACBA-85877895C772}" srcOrd="0" destOrd="0" presId="urn:microsoft.com/office/officeart/2005/8/layout/radial4"/>
    <dgm:cxn modelId="{B210EEEC-8060-48B6-A925-EA9F599C2B04}" type="presOf" srcId="{D1183168-2247-4A29-90BE-7210A497BAED}" destId="{932D0330-E8AC-465D-9F10-5A4F5D87939C}" srcOrd="0" destOrd="0" presId="urn:microsoft.com/office/officeart/2005/8/layout/radial4"/>
    <dgm:cxn modelId="{85217CA1-0D62-4CBF-8E20-FAAE853EB331}" type="presParOf" srcId="{6C0F486D-011D-43F8-895F-59013A97DE35}" destId="{91C0DDDA-D8A3-424B-AB19-A4D59DEEF6BC}" srcOrd="0" destOrd="0" presId="urn:microsoft.com/office/officeart/2005/8/layout/radial4"/>
    <dgm:cxn modelId="{0177C148-65DF-48EA-8525-58D9B7C8AE60}" type="presParOf" srcId="{6C0F486D-011D-43F8-895F-59013A97DE35}" destId="{B496BC49-E801-4307-9E89-BA4019CE23F8}" srcOrd="1" destOrd="0" presId="urn:microsoft.com/office/officeart/2005/8/layout/radial4"/>
    <dgm:cxn modelId="{D6F07787-B8CC-412C-B8D2-FFD6F4DC9C27}" type="presParOf" srcId="{6C0F486D-011D-43F8-895F-59013A97DE35}" destId="{7DD56E78-8DD4-4C0B-AE1F-4F41FC7CC5BC}" srcOrd="2" destOrd="0" presId="urn:microsoft.com/office/officeart/2005/8/layout/radial4"/>
    <dgm:cxn modelId="{BF577090-B812-4C7F-99D8-5D3994FC3453}" type="presParOf" srcId="{6C0F486D-011D-43F8-895F-59013A97DE35}" destId="{F4F4C767-03C2-48C8-ACBA-85877895C772}" srcOrd="3" destOrd="0" presId="urn:microsoft.com/office/officeart/2005/8/layout/radial4"/>
    <dgm:cxn modelId="{B007A6AE-8660-49AE-BDBB-5247831ED677}" type="presParOf" srcId="{6C0F486D-011D-43F8-895F-59013A97DE35}" destId="{73004B52-89B8-4B9F-A91B-C2C865ACF9A0}" srcOrd="4" destOrd="0" presId="urn:microsoft.com/office/officeart/2005/8/layout/radial4"/>
    <dgm:cxn modelId="{B631AAAC-E33F-48FF-AA4B-1D2A9D53E150}" type="presParOf" srcId="{6C0F486D-011D-43F8-895F-59013A97DE35}" destId="{78BBD1CB-E34C-4B4E-93D6-F8194013659E}" srcOrd="5" destOrd="0" presId="urn:microsoft.com/office/officeart/2005/8/layout/radial4"/>
    <dgm:cxn modelId="{3360F6E9-7A57-4E83-8ABC-95113F539410}" type="presParOf" srcId="{6C0F486D-011D-43F8-895F-59013A97DE35}" destId="{932D0330-E8AC-465D-9F10-5A4F5D87939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BB7BC-90DA-4348-A3E0-4DA6E7686CF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948121-92E2-4C32-8BE1-625D4E1FA860}">
      <dgm:prSet phldrT="[Text]" custT="1"/>
      <dgm:spPr>
        <a:xfrm>
          <a:off x="2678128" y="3255677"/>
          <a:ext cx="3068678" cy="284650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sz="1200" noProof="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Barriereabbau</a:t>
          </a:r>
          <a:r>
            <a:rPr lang="de-DE" sz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in der Lehre</a:t>
          </a:r>
        </a:p>
      </dgm:t>
    </dgm:pt>
    <dgm:pt modelId="{01D064E2-70F7-4123-B031-69B614CDE3D2}" type="parTrans" cxnId="{9F067077-CA3F-4973-8B3D-95FFC46F0F7A}">
      <dgm:prSet/>
      <dgm:spPr/>
      <dgm:t>
        <a:bodyPr/>
        <a:lstStyle/>
        <a:p>
          <a:endParaRPr lang="de-DE" noProof="0" dirty="0"/>
        </a:p>
      </dgm:t>
    </dgm:pt>
    <dgm:pt modelId="{DC27DE35-A2C4-4236-A818-2296D2B82359}" type="sibTrans" cxnId="{9F067077-CA3F-4973-8B3D-95FFC46F0F7A}">
      <dgm:prSet/>
      <dgm:spPr/>
      <dgm:t>
        <a:bodyPr/>
        <a:lstStyle/>
        <a:p>
          <a:endParaRPr lang="de-DE" noProof="0" dirty="0"/>
        </a:p>
      </dgm:t>
    </dgm:pt>
    <dgm:pt modelId="{BE103B4F-DD56-4332-8BB0-79213B7C4E42}">
      <dgm:prSet phldrT="[Text]"/>
      <dgm:spPr>
        <a:xfrm>
          <a:off x="5774" y="1607327"/>
          <a:ext cx="2526164" cy="2020931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Bildung und Lernunterstützung</a:t>
          </a:r>
        </a:p>
      </dgm:t>
    </dgm:pt>
    <dgm:pt modelId="{BDF72D8D-4D7D-4745-A6B7-48B1033FB3A5}" type="parTrans" cxnId="{DB670480-D513-4FDA-8C7D-AC2EA2C10850}">
      <dgm:prSet/>
      <dgm:spPr>
        <a:xfrm rot="12900000">
          <a:off x="1089537" y="2807596"/>
          <a:ext cx="1983095" cy="757849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FC345BA0-1C30-44BF-AE94-16E37A016313}" type="sibTrans" cxnId="{DB670480-D513-4FDA-8C7D-AC2EA2C10850}">
      <dgm:prSet/>
      <dgm:spPr/>
      <dgm:t>
        <a:bodyPr/>
        <a:lstStyle/>
        <a:p>
          <a:endParaRPr lang="de-DE" noProof="0" dirty="0"/>
        </a:p>
      </dgm:t>
    </dgm:pt>
    <dgm:pt modelId="{75E5F1F2-B5B1-42C6-988E-29357955296C}">
      <dgm:prSet phldrT="[Text]"/>
      <dgm:spPr>
        <a:xfrm>
          <a:off x="2949385" y="74979"/>
          <a:ext cx="2526164" cy="2020931"/>
        </a:xfrm>
        <a:prstGeom prst="roundRect">
          <a:avLst>
            <a:gd name="adj" fmla="val 1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Natural Language Processing (NLP)</a:t>
          </a:r>
        </a:p>
      </dgm:t>
    </dgm:pt>
    <dgm:pt modelId="{77AD7A26-24DF-4BA7-87B6-CF3F80E75E6A}" type="parTrans" cxnId="{09499304-E3C6-4688-AC45-AEB4EED54F47}">
      <dgm:prSet/>
      <dgm:spPr>
        <a:xfrm rot="16200000">
          <a:off x="3187033" y="1731955"/>
          <a:ext cx="2050868" cy="757849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E4D653CC-6DEF-447F-B4F8-7B44DAB23292}" type="sibTrans" cxnId="{09499304-E3C6-4688-AC45-AEB4EED54F47}">
      <dgm:prSet/>
      <dgm:spPr/>
      <dgm:t>
        <a:bodyPr/>
        <a:lstStyle/>
        <a:p>
          <a:endParaRPr lang="de-DE" noProof="0" dirty="0"/>
        </a:p>
      </dgm:t>
    </dgm:pt>
    <dgm:pt modelId="{D1183168-2247-4A29-90BE-7210A497BAED}">
      <dgm:prSet phldrT="[Text]"/>
      <dgm:spPr>
        <a:xfrm>
          <a:off x="5898771" y="1763634"/>
          <a:ext cx="2526164" cy="2020931"/>
        </a:xfrm>
        <a:prstGeom prst="roundRect">
          <a:avLst>
            <a:gd name="adj" fmla="val 1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Computer Vision</a:t>
          </a:r>
        </a:p>
      </dgm:t>
    </dgm:pt>
    <dgm:pt modelId="{18D6F289-D89A-4849-8F2A-7B363E023CF5}" type="parTrans" cxnId="{A8ED9493-CFFA-42E5-8000-75CA343C4514}">
      <dgm:prSet/>
      <dgm:spPr>
        <a:xfrm rot="19628640">
          <a:off x="5335218" y="2963070"/>
          <a:ext cx="1901381" cy="757849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 noProof="0" dirty="0"/>
        </a:p>
      </dgm:t>
    </dgm:pt>
    <dgm:pt modelId="{37BCC655-FD73-4E04-89D3-F4D701B81B85}" type="sibTrans" cxnId="{A8ED9493-CFFA-42E5-8000-75CA343C4514}">
      <dgm:prSet/>
      <dgm:spPr/>
      <dgm:t>
        <a:bodyPr/>
        <a:lstStyle/>
        <a:p>
          <a:endParaRPr lang="de-DE" noProof="0" dirty="0"/>
        </a:p>
      </dgm:t>
    </dgm:pt>
    <dgm:pt modelId="{6C0F486D-011D-43F8-895F-59013A97DE35}" type="pres">
      <dgm:prSet presAssocID="{F74BB7BC-90DA-4348-A3E0-4DA6E7686C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C0DDDA-D8A3-424B-AB19-A4D59DEEF6BC}" type="pres">
      <dgm:prSet presAssocID="{53948121-92E2-4C32-8BE1-625D4E1FA860}" presName="centerShape" presStyleLbl="node0" presStyleIdx="0" presStyleCnt="1" custScaleX="115402" custScaleY="107047"/>
      <dgm:spPr/>
    </dgm:pt>
    <dgm:pt modelId="{B496BC49-E801-4307-9E89-BA4019CE23F8}" type="pres">
      <dgm:prSet presAssocID="{BDF72D8D-4D7D-4745-A6B7-48B1033FB3A5}" presName="parTrans" presStyleLbl="bgSibTrans2D1" presStyleIdx="0" presStyleCnt="3"/>
      <dgm:spPr/>
    </dgm:pt>
    <dgm:pt modelId="{7DD56E78-8DD4-4C0B-AE1F-4F41FC7CC5BC}" type="pres">
      <dgm:prSet presAssocID="{BE103B4F-DD56-4332-8BB0-79213B7C4E42}" presName="node" presStyleLbl="node1" presStyleIdx="0" presStyleCnt="3">
        <dgm:presLayoutVars>
          <dgm:bulletEnabled val="1"/>
        </dgm:presLayoutVars>
      </dgm:prSet>
      <dgm:spPr/>
    </dgm:pt>
    <dgm:pt modelId="{F4F4C767-03C2-48C8-ACBA-85877895C772}" type="pres">
      <dgm:prSet presAssocID="{77AD7A26-24DF-4BA7-87B6-CF3F80E75E6A}" presName="parTrans" presStyleLbl="bgSibTrans2D1" presStyleIdx="1" presStyleCnt="3"/>
      <dgm:spPr/>
    </dgm:pt>
    <dgm:pt modelId="{73004B52-89B8-4B9F-A91B-C2C865ACF9A0}" type="pres">
      <dgm:prSet presAssocID="{75E5F1F2-B5B1-42C6-988E-29357955296C}" presName="node" presStyleLbl="node1" presStyleIdx="1" presStyleCnt="3" custRadScaleRad="102209">
        <dgm:presLayoutVars>
          <dgm:bulletEnabled val="1"/>
        </dgm:presLayoutVars>
      </dgm:prSet>
      <dgm:spPr/>
    </dgm:pt>
    <dgm:pt modelId="{78BBD1CB-E34C-4B4E-93D6-F8194013659E}" type="pres">
      <dgm:prSet presAssocID="{18D6F289-D89A-4849-8F2A-7B363E023CF5}" presName="parTrans" presStyleLbl="bgSibTrans2D1" presStyleIdx="2" presStyleCnt="3" custLinFactNeighborX="-4067" custLinFactNeighborY="6877"/>
      <dgm:spPr/>
    </dgm:pt>
    <dgm:pt modelId="{932D0330-E8AC-465D-9F10-5A4F5D87939C}" type="pres">
      <dgm:prSet presAssocID="{D1183168-2247-4A29-90BE-7210A497BAED}" presName="node" presStyleLbl="node1" presStyleIdx="2" presStyleCnt="3" custRadScaleRad="98532" custRadScaleInc="4090">
        <dgm:presLayoutVars>
          <dgm:bulletEnabled val="1"/>
        </dgm:presLayoutVars>
      </dgm:prSet>
      <dgm:spPr/>
    </dgm:pt>
  </dgm:ptLst>
  <dgm:cxnLst>
    <dgm:cxn modelId="{3C01E302-434F-43B2-97DC-30C7037B9252}" type="presOf" srcId="{18D6F289-D89A-4849-8F2A-7B363E023CF5}" destId="{78BBD1CB-E34C-4B4E-93D6-F8194013659E}" srcOrd="0" destOrd="0" presId="urn:microsoft.com/office/officeart/2005/8/layout/radial4"/>
    <dgm:cxn modelId="{09499304-E3C6-4688-AC45-AEB4EED54F47}" srcId="{53948121-92E2-4C32-8BE1-625D4E1FA860}" destId="{75E5F1F2-B5B1-42C6-988E-29357955296C}" srcOrd="1" destOrd="0" parTransId="{77AD7A26-24DF-4BA7-87B6-CF3F80E75E6A}" sibTransId="{E4D653CC-6DEF-447F-B4F8-7B44DAB23292}"/>
    <dgm:cxn modelId="{4AB33726-A231-47A5-99BA-ACCAD882A51A}" type="presOf" srcId="{F74BB7BC-90DA-4348-A3E0-4DA6E7686CFB}" destId="{6C0F486D-011D-43F8-895F-59013A97DE35}" srcOrd="0" destOrd="0" presId="urn:microsoft.com/office/officeart/2005/8/layout/radial4"/>
    <dgm:cxn modelId="{E1EB6C46-C0BC-4510-A562-2A63F7473E5B}" type="presOf" srcId="{75E5F1F2-B5B1-42C6-988E-29357955296C}" destId="{73004B52-89B8-4B9F-A91B-C2C865ACF9A0}" srcOrd="0" destOrd="0" presId="urn:microsoft.com/office/officeart/2005/8/layout/radial4"/>
    <dgm:cxn modelId="{84528775-BFAE-48B5-88EA-731F87441CDC}" type="presOf" srcId="{53948121-92E2-4C32-8BE1-625D4E1FA860}" destId="{91C0DDDA-D8A3-424B-AB19-A4D59DEEF6BC}" srcOrd="0" destOrd="0" presId="urn:microsoft.com/office/officeart/2005/8/layout/radial4"/>
    <dgm:cxn modelId="{9F067077-CA3F-4973-8B3D-95FFC46F0F7A}" srcId="{F74BB7BC-90DA-4348-A3E0-4DA6E7686CFB}" destId="{53948121-92E2-4C32-8BE1-625D4E1FA860}" srcOrd="0" destOrd="0" parTransId="{01D064E2-70F7-4123-B031-69B614CDE3D2}" sibTransId="{DC27DE35-A2C4-4236-A818-2296D2B82359}"/>
    <dgm:cxn modelId="{DB670480-D513-4FDA-8C7D-AC2EA2C10850}" srcId="{53948121-92E2-4C32-8BE1-625D4E1FA860}" destId="{BE103B4F-DD56-4332-8BB0-79213B7C4E42}" srcOrd="0" destOrd="0" parTransId="{BDF72D8D-4D7D-4745-A6B7-48B1033FB3A5}" sibTransId="{FC345BA0-1C30-44BF-AE94-16E37A016313}"/>
    <dgm:cxn modelId="{BC6EA090-C01C-4EA3-BA77-A7CF91E428E9}" type="presOf" srcId="{BDF72D8D-4D7D-4745-A6B7-48B1033FB3A5}" destId="{B496BC49-E801-4307-9E89-BA4019CE23F8}" srcOrd="0" destOrd="0" presId="urn:microsoft.com/office/officeart/2005/8/layout/radial4"/>
    <dgm:cxn modelId="{A8ED9493-CFFA-42E5-8000-75CA343C4514}" srcId="{53948121-92E2-4C32-8BE1-625D4E1FA860}" destId="{D1183168-2247-4A29-90BE-7210A497BAED}" srcOrd="2" destOrd="0" parTransId="{18D6F289-D89A-4849-8F2A-7B363E023CF5}" sibTransId="{37BCC655-FD73-4E04-89D3-F4D701B81B85}"/>
    <dgm:cxn modelId="{EC63159E-4047-4D5D-BAD5-0558AF10CC95}" type="presOf" srcId="{BE103B4F-DD56-4332-8BB0-79213B7C4E42}" destId="{7DD56E78-8DD4-4C0B-AE1F-4F41FC7CC5BC}" srcOrd="0" destOrd="0" presId="urn:microsoft.com/office/officeart/2005/8/layout/radial4"/>
    <dgm:cxn modelId="{99DF09D1-CCA6-4537-8B69-05B05AF90C22}" type="presOf" srcId="{77AD7A26-24DF-4BA7-87B6-CF3F80E75E6A}" destId="{F4F4C767-03C2-48C8-ACBA-85877895C772}" srcOrd="0" destOrd="0" presId="urn:microsoft.com/office/officeart/2005/8/layout/radial4"/>
    <dgm:cxn modelId="{B210EEEC-8060-48B6-A925-EA9F599C2B04}" type="presOf" srcId="{D1183168-2247-4A29-90BE-7210A497BAED}" destId="{932D0330-E8AC-465D-9F10-5A4F5D87939C}" srcOrd="0" destOrd="0" presId="urn:microsoft.com/office/officeart/2005/8/layout/radial4"/>
    <dgm:cxn modelId="{85217CA1-0D62-4CBF-8E20-FAAE853EB331}" type="presParOf" srcId="{6C0F486D-011D-43F8-895F-59013A97DE35}" destId="{91C0DDDA-D8A3-424B-AB19-A4D59DEEF6BC}" srcOrd="0" destOrd="0" presId="urn:microsoft.com/office/officeart/2005/8/layout/radial4"/>
    <dgm:cxn modelId="{0177C148-65DF-48EA-8525-58D9B7C8AE60}" type="presParOf" srcId="{6C0F486D-011D-43F8-895F-59013A97DE35}" destId="{B496BC49-E801-4307-9E89-BA4019CE23F8}" srcOrd="1" destOrd="0" presId="urn:microsoft.com/office/officeart/2005/8/layout/radial4"/>
    <dgm:cxn modelId="{D6F07787-B8CC-412C-B8D2-FFD6F4DC9C27}" type="presParOf" srcId="{6C0F486D-011D-43F8-895F-59013A97DE35}" destId="{7DD56E78-8DD4-4C0B-AE1F-4F41FC7CC5BC}" srcOrd="2" destOrd="0" presId="urn:microsoft.com/office/officeart/2005/8/layout/radial4"/>
    <dgm:cxn modelId="{BF577090-B812-4C7F-99D8-5D3994FC3453}" type="presParOf" srcId="{6C0F486D-011D-43F8-895F-59013A97DE35}" destId="{F4F4C767-03C2-48C8-ACBA-85877895C772}" srcOrd="3" destOrd="0" presId="urn:microsoft.com/office/officeart/2005/8/layout/radial4"/>
    <dgm:cxn modelId="{B007A6AE-8660-49AE-BDBB-5247831ED677}" type="presParOf" srcId="{6C0F486D-011D-43F8-895F-59013A97DE35}" destId="{73004B52-89B8-4B9F-A91B-C2C865ACF9A0}" srcOrd="4" destOrd="0" presId="urn:microsoft.com/office/officeart/2005/8/layout/radial4"/>
    <dgm:cxn modelId="{B631AAAC-E33F-48FF-AA4B-1D2A9D53E150}" type="presParOf" srcId="{6C0F486D-011D-43F8-895F-59013A97DE35}" destId="{78BBD1CB-E34C-4B4E-93D6-F8194013659E}" srcOrd="5" destOrd="0" presId="urn:microsoft.com/office/officeart/2005/8/layout/radial4"/>
    <dgm:cxn modelId="{3360F6E9-7A57-4E83-8ABC-95113F539410}" type="presParOf" srcId="{6C0F486D-011D-43F8-895F-59013A97DE35}" destId="{932D0330-E8AC-465D-9F10-5A4F5D87939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DDDA-D8A3-424B-AB19-A4D59DEEF6BC}">
      <dsp:nvSpPr>
        <dsp:cNvPr id="0" name=""/>
        <dsp:cNvSpPr/>
      </dsp:nvSpPr>
      <dsp:spPr>
        <a:xfrm>
          <a:off x="1490082" y="1800746"/>
          <a:ext cx="1374413" cy="137441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Ggf. in Prüfungen</a:t>
          </a:r>
        </a:p>
      </dsp:txBody>
      <dsp:txXfrm>
        <a:off x="1691360" y="2002024"/>
        <a:ext cx="971857" cy="971857"/>
      </dsp:txXfrm>
    </dsp:sp>
    <dsp:sp modelId="{B496BC49-E801-4307-9E89-BA4019CE23F8}">
      <dsp:nvSpPr>
        <dsp:cNvPr id="0" name=""/>
        <dsp:cNvSpPr/>
      </dsp:nvSpPr>
      <dsp:spPr>
        <a:xfrm rot="12900000">
          <a:off x="553168" y="1542997"/>
          <a:ext cx="1108583" cy="391707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6E78-8DD4-4C0B-AE1F-4F41FC7CC5BC}">
      <dsp:nvSpPr>
        <dsp:cNvPr id="0" name=""/>
        <dsp:cNvSpPr/>
      </dsp:nvSpPr>
      <dsp:spPr>
        <a:xfrm>
          <a:off x="564" y="898645"/>
          <a:ext cx="1305692" cy="1044554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Prädikative Textkorrektur, Textvereinfachung </a:t>
          </a:r>
        </a:p>
      </dsp:txBody>
      <dsp:txXfrm>
        <a:off x="31158" y="929239"/>
        <a:ext cx="1244504" cy="983366"/>
      </dsp:txXfrm>
    </dsp:sp>
    <dsp:sp modelId="{F4F4C767-03C2-48C8-ACBA-85877895C772}">
      <dsp:nvSpPr>
        <dsp:cNvPr id="0" name=""/>
        <dsp:cNvSpPr/>
      </dsp:nvSpPr>
      <dsp:spPr>
        <a:xfrm rot="16200000">
          <a:off x="1622997" y="986080"/>
          <a:ext cx="1108583" cy="391707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04B52-89B8-4B9F-A91B-C2C865ACF9A0}">
      <dsp:nvSpPr>
        <dsp:cNvPr id="0" name=""/>
        <dsp:cNvSpPr/>
      </dsp:nvSpPr>
      <dsp:spPr>
        <a:xfrm>
          <a:off x="1524442" y="105365"/>
          <a:ext cx="1305692" cy="1044554"/>
        </a:xfrm>
        <a:prstGeom prst="roundRect">
          <a:avLst>
            <a:gd name="adj" fmla="val 1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noProof="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Assistive</a:t>
          </a:r>
          <a:r>
            <a:rPr lang="de-DE" sz="12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Technologien</a:t>
          </a:r>
        </a:p>
      </dsp:txBody>
      <dsp:txXfrm>
        <a:off x="1555036" y="135959"/>
        <a:ext cx="1244504" cy="983366"/>
      </dsp:txXfrm>
    </dsp:sp>
    <dsp:sp modelId="{78BBD1CB-E34C-4B4E-93D6-F8194013659E}">
      <dsp:nvSpPr>
        <dsp:cNvPr id="0" name=""/>
        <dsp:cNvSpPr/>
      </dsp:nvSpPr>
      <dsp:spPr>
        <a:xfrm rot="19500000">
          <a:off x="2692825" y="1542997"/>
          <a:ext cx="1108583" cy="391707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D0330-E8AC-465D-9F10-5A4F5D87939C}">
      <dsp:nvSpPr>
        <dsp:cNvPr id="0" name=""/>
        <dsp:cNvSpPr/>
      </dsp:nvSpPr>
      <dsp:spPr>
        <a:xfrm>
          <a:off x="3048320" y="898645"/>
          <a:ext cx="1305692" cy="1044554"/>
        </a:xfrm>
        <a:prstGeom prst="roundRect">
          <a:avLst>
            <a:gd name="adj" fmla="val 1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Personalisierte Barrierefreiheit</a:t>
          </a:r>
        </a:p>
      </dsp:txBody>
      <dsp:txXfrm>
        <a:off x="3078914" y="929239"/>
        <a:ext cx="1244504" cy="983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DDDA-D8A3-424B-AB19-A4D59DEEF6BC}">
      <dsp:nvSpPr>
        <dsp:cNvPr id="0" name=""/>
        <dsp:cNvSpPr/>
      </dsp:nvSpPr>
      <dsp:spPr>
        <a:xfrm>
          <a:off x="1281839" y="1895394"/>
          <a:ext cx="1468769" cy="136243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noProof="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Barriereabbau</a:t>
          </a:r>
          <a:r>
            <a:rPr lang="de-DE" sz="12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in der Lehre</a:t>
          </a:r>
        </a:p>
      </dsp:txBody>
      <dsp:txXfrm>
        <a:off x="1496935" y="2094917"/>
        <a:ext cx="1038577" cy="963385"/>
      </dsp:txXfrm>
    </dsp:sp>
    <dsp:sp modelId="{B496BC49-E801-4307-9E89-BA4019CE23F8}">
      <dsp:nvSpPr>
        <dsp:cNvPr id="0" name=""/>
        <dsp:cNvSpPr/>
      </dsp:nvSpPr>
      <dsp:spPr>
        <a:xfrm rot="12900000">
          <a:off x="520537" y="1680610"/>
          <a:ext cx="950166" cy="362731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6E78-8DD4-4C0B-AE1F-4F41FC7CC5BC}">
      <dsp:nvSpPr>
        <dsp:cNvPr id="0" name=""/>
        <dsp:cNvSpPr/>
      </dsp:nvSpPr>
      <dsp:spPr>
        <a:xfrm>
          <a:off x="1903" y="1105838"/>
          <a:ext cx="1209104" cy="967283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Bildung und Lernunterstützung</a:t>
          </a:r>
        </a:p>
      </dsp:txBody>
      <dsp:txXfrm>
        <a:off x="30234" y="1134169"/>
        <a:ext cx="1152442" cy="910621"/>
      </dsp:txXfrm>
    </dsp:sp>
    <dsp:sp modelId="{F4F4C767-03C2-48C8-ACBA-85877895C772}">
      <dsp:nvSpPr>
        <dsp:cNvPr id="0" name=""/>
        <dsp:cNvSpPr/>
      </dsp:nvSpPr>
      <dsp:spPr>
        <a:xfrm rot="16200000">
          <a:off x="1506958" y="1145483"/>
          <a:ext cx="1018531" cy="362731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04B52-89B8-4B9F-A91B-C2C865ACF9A0}">
      <dsp:nvSpPr>
        <dsp:cNvPr id="0" name=""/>
        <dsp:cNvSpPr/>
      </dsp:nvSpPr>
      <dsp:spPr>
        <a:xfrm>
          <a:off x="1411671" y="333941"/>
          <a:ext cx="1209104" cy="967283"/>
        </a:xfrm>
        <a:prstGeom prst="roundRect">
          <a:avLst>
            <a:gd name="adj" fmla="val 1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Natural Language Processing (NLP)</a:t>
          </a:r>
        </a:p>
      </dsp:txBody>
      <dsp:txXfrm>
        <a:off x="1440002" y="362272"/>
        <a:ext cx="1152442" cy="910621"/>
      </dsp:txXfrm>
    </dsp:sp>
    <dsp:sp modelId="{78BBD1CB-E34C-4B4E-93D6-F8194013659E}">
      <dsp:nvSpPr>
        <dsp:cNvPr id="0" name=""/>
        <dsp:cNvSpPr/>
      </dsp:nvSpPr>
      <dsp:spPr>
        <a:xfrm rot="19627684">
          <a:off x="2553390" y="1754973"/>
          <a:ext cx="910361" cy="362731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D0330-E8AC-465D-9F10-5A4F5D87939C}">
      <dsp:nvSpPr>
        <dsp:cNvPr id="0" name=""/>
        <dsp:cNvSpPr/>
      </dsp:nvSpPr>
      <dsp:spPr>
        <a:xfrm>
          <a:off x="2823343" y="1180697"/>
          <a:ext cx="1209104" cy="967283"/>
        </a:xfrm>
        <a:prstGeom prst="roundRect">
          <a:avLst>
            <a:gd name="adj" fmla="val 1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Computer Vision</a:t>
          </a:r>
        </a:p>
      </dsp:txBody>
      <dsp:txXfrm>
        <a:off x="2851674" y="1209028"/>
        <a:ext cx="1152442" cy="910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442DDC49-609A-3B44-A1C6-133788245302}" type="datetime1">
              <a:rPr lang="de-DE" smtClean="0"/>
              <a:pPr/>
              <a:t>08.07.2024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46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66C661A5-9AB9-1949-9B9A-C46C190AE8BF}" type="datetime1">
              <a:rPr lang="de-DE" smtClean="0"/>
              <a:pPr/>
              <a:t>08.07.2024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190" tIns="33595" rIns="67190" bIns="335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2" y="4714508"/>
            <a:ext cx="5438472" cy="4467310"/>
          </a:xfrm>
          <a:prstGeom prst="rect">
            <a:avLst/>
          </a:prstGeom>
        </p:spPr>
        <p:txBody>
          <a:bodyPr vert="horz" lIns="67190" tIns="33595" rIns="67190" bIns="33595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6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62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25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887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851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813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776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738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702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30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210860">
              <a:defRPr/>
            </a:pPr>
            <a:endParaRPr lang="de-D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0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6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https://uni-goettingen.taskcards.app/#/board/11075aa8-6d85-4609-817c-ac7268618188?token=3ac41e66-5554-45ab-86f1-a584dba36010</a:t>
            </a:r>
          </a:p>
        </p:txBody>
      </p:sp>
    </p:spTree>
    <p:extLst>
      <p:ext uri="{BB962C8B-B14F-4D97-AF65-F5344CB8AC3E}">
        <p14:creationId xmlns:p14="http://schemas.microsoft.com/office/powerpoint/2010/main" val="2712356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https://uni-goettingen.taskcards.app/#/board/11075aa8-6d85-4609-817c-ac7268618188?token=3ac41e66-5554-45ab-86f1-a584dba36010</a:t>
            </a:r>
          </a:p>
        </p:txBody>
      </p:sp>
    </p:spTree>
    <p:extLst>
      <p:ext uri="{BB962C8B-B14F-4D97-AF65-F5344CB8AC3E}">
        <p14:creationId xmlns:p14="http://schemas.microsoft.com/office/powerpoint/2010/main" val="685268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https://uni-goettingen.taskcards.app/#/board/11075aa8-6d85-4609-817c-ac7268618188?token=3ac41e66-5554-45ab-86f1-a584dba36010</a:t>
            </a:r>
          </a:p>
        </p:txBody>
      </p:sp>
    </p:spTree>
    <p:extLst>
      <p:ext uri="{BB962C8B-B14F-4D97-AF65-F5344CB8AC3E}">
        <p14:creationId xmlns:p14="http://schemas.microsoft.com/office/powerpoint/2010/main" val="4000896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877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5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655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751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770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1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210860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447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7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49124" y="2451200"/>
            <a:ext cx="7623279" cy="584775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660797" y="2198515"/>
            <a:ext cx="5786438" cy="30122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611560" y="3129628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800" y="988761"/>
            <a:ext cx="7623279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624" y="1635646"/>
            <a:ext cx="5786438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800" y="988761"/>
            <a:ext cx="7623279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595" y="1635646"/>
            <a:ext cx="5811749" cy="23083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Aft>
                <a:spcPts val="377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000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700088"/>
            <a:ext cx="9144000" cy="41039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08" y="1525"/>
            <a:ext cx="9130468" cy="5140454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1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1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schneider@zvw.uni-goettingen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goettingen.taskcards.app/#/board/11075aa8-6d85-4609-817c-ac7268618188?token=3ac41e66-5554-45ab-86f1-a584dba360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goettingen.taskcards.app/#/board/11075aa8-6d85-4609-817c-ac7268618188?token=3ac41e66-5554-45ab-86f1-a584dba360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83324" y="1465740"/>
            <a:ext cx="1947243" cy="301228"/>
          </a:xfrm>
        </p:spPr>
        <p:txBody>
          <a:bodyPr/>
          <a:lstStyle/>
          <a:p>
            <a:r>
              <a:rPr lang="de-DE" dirty="0"/>
              <a:t>Online-Lehr-Dialog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Abteilung Studium und Lehre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4"/>
          </p:nvPr>
        </p:nvSpPr>
        <p:spPr>
          <a:xfrm>
            <a:off x="2983324" y="3376533"/>
            <a:ext cx="4757028" cy="963480"/>
          </a:xfrm>
        </p:spPr>
        <p:txBody>
          <a:bodyPr/>
          <a:lstStyle/>
          <a:p>
            <a:r>
              <a:rPr lang="de-DE" dirty="0"/>
              <a:t>Kristina Schneider, </a:t>
            </a:r>
          </a:p>
          <a:p>
            <a:r>
              <a:rPr lang="de-DE" dirty="0"/>
              <a:t>Projekt </a:t>
            </a:r>
            <a:r>
              <a:rPr lang="de-DE" dirty="0" err="1"/>
              <a:t>LInK</a:t>
            </a:r>
            <a:r>
              <a:rPr lang="de-DE" dirty="0"/>
              <a:t>; Teilprojekt ‚Lehren ohne Barrieren‘</a:t>
            </a:r>
          </a:p>
          <a:p>
            <a:r>
              <a:rPr lang="de-DE" dirty="0">
                <a:hlinkClick r:id="rId3"/>
              </a:rPr>
              <a:t>Kristina.schneider@zvw.uni-goettingen.de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F0D5E5FF-6143-4D1F-AB30-F300ECC05C69}"/>
              </a:ext>
            </a:extLst>
          </p:cNvPr>
          <p:cNvSpPr txBox="1">
            <a:spLocks/>
          </p:cNvSpPr>
          <p:nvPr/>
        </p:nvSpPr>
        <p:spPr>
          <a:xfrm>
            <a:off x="2983324" y="1872474"/>
            <a:ext cx="5673701" cy="86177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60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j-ea"/>
              </a:rPr>
              <a:t>KI-Tools zur Unterstützung digitaler Barrierefreiheit in der Lehre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7AE8F24-0980-43E1-821F-EFD3A1C0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63649"/>
            <a:ext cx="2309224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38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3DA90-6140-42B1-9600-C4BFB15E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64666"/>
            <a:ext cx="7623279" cy="430887"/>
          </a:xfrm>
        </p:spPr>
        <p:txBody>
          <a:bodyPr/>
          <a:lstStyle/>
          <a:p>
            <a:r>
              <a:rPr lang="de-DE" sz="2800" dirty="0"/>
              <a:t>Für manche ist Barrierefreiheit essentiell notwendig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B5FA92-BD90-4FEF-902D-0D929F9C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271" y="1547695"/>
            <a:ext cx="7296097" cy="230025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motorischen Beeinträchtigungen </a:t>
            </a:r>
            <a:r>
              <a:rPr lang="de-DE" altLang="de-DE" sz="1800" dirty="0">
                <a:latin typeface="Calibri" panose="020F0502020204030204" pitchFamily="34" charset="0"/>
              </a:rPr>
              <a:t>und </a:t>
            </a:r>
            <a:r>
              <a:rPr lang="de-DE" altLang="de-DE" sz="1800" b="1" dirty="0">
                <a:latin typeface="Calibri" panose="020F0502020204030204" pitchFamily="34" charset="0"/>
              </a:rPr>
              <a:t>Sinnesbeeinträchtigung</a:t>
            </a:r>
            <a:r>
              <a:rPr lang="de-DE" altLang="de-DE" sz="1800" dirty="0">
                <a:latin typeface="Calibri" panose="020F0502020204030204" pitchFamily="34" charset="0"/>
              </a:rPr>
              <a:t> benötigen häufig Aspekte technischer Barrierefreiheit (z.B. Bedienbarkeit über Tastatur)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chronisch-somatische</a:t>
            </a:r>
            <a:r>
              <a:rPr lang="de-DE" altLang="de-DE" sz="1800" dirty="0">
                <a:latin typeface="Calibri" panose="020F0502020204030204" pitchFamily="34" charset="0"/>
              </a:rPr>
              <a:t> und </a:t>
            </a:r>
            <a:r>
              <a:rPr lang="de-DE" altLang="de-DE" sz="1800" b="1" dirty="0">
                <a:latin typeface="Calibri" panose="020F0502020204030204" pitchFamily="34" charset="0"/>
              </a:rPr>
              <a:t>psychischen Beeinträchtigungen </a:t>
            </a:r>
            <a:r>
              <a:rPr lang="de-DE" altLang="de-DE" sz="1800" dirty="0">
                <a:latin typeface="Calibri" panose="020F0502020204030204" pitchFamily="34" charset="0"/>
              </a:rPr>
              <a:t>benötigen häufig aufgezeichnete Videos, Untertitelung und Transkripte (wegen Konzentrationsschwierigkeiten, Arztterminen, Abwesenheiten, etc.).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8C540F-58EB-45C9-8147-6D7E8CAFA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ABB327-BF01-4A82-AECC-CDCF136BA2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C0E38-593C-4313-90EF-44DC27D50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8CA73CE-2B34-470A-8AC9-D2BED19D2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43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23199-11E5-451B-8DA8-B7E4429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00" y="988761"/>
            <a:ext cx="8143875" cy="430887"/>
          </a:xfrm>
        </p:spPr>
        <p:txBody>
          <a:bodyPr/>
          <a:lstStyle/>
          <a:p>
            <a:r>
              <a:rPr lang="de-DE" sz="2800" dirty="0"/>
              <a:t>Für manche ist Barrierefreiheit essentiell notwendig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B1C055-67C0-44B6-A5C0-B379FCA2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62" y="1563638"/>
            <a:ext cx="7200800" cy="403244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Beeinträchtigungen des </a:t>
            </a:r>
            <a:r>
              <a:rPr lang="de-DE" altLang="de-DE" sz="1800" b="1" dirty="0">
                <a:latin typeface="Calibri" panose="020F0502020204030204" pitchFamily="34" charset="0"/>
              </a:rPr>
              <a:t>Hörens/ Taubheit </a:t>
            </a:r>
            <a:r>
              <a:rPr lang="de-DE" altLang="de-DE" sz="1800" dirty="0">
                <a:latin typeface="Calibri" panose="020F0502020204030204" pitchFamily="34" charset="0"/>
              </a:rPr>
              <a:t>benötigen Übersetzungen in Gebärdensprache oder Alternativen in Textform (Untertitel und Transkripte)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Beeinträchtigungen des </a:t>
            </a:r>
            <a:r>
              <a:rPr lang="de-DE" altLang="de-DE" sz="1800" b="1" dirty="0">
                <a:latin typeface="Calibri" panose="020F0502020204030204" pitchFamily="34" charset="0"/>
              </a:rPr>
              <a:t>Sehens/ Blindheit </a:t>
            </a:r>
            <a:r>
              <a:rPr lang="de-DE" altLang="de-DE" sz="1800" dirty="0">
                <a:latin typeface="Calibri" panose="020F0502020204030204" pitchFamily="34" charset="0"/>
              </a:rPr>
              <a:t>benötigen </a:t>
            </a:r>
            <a:r>
              <a:rPr lang="de-DE" sz="1800" dirty="0">
                <a:latin typeface="Calibri" panose="020F0502020204030204" pitchFamily="34" charset="0"/>
              </a:rPr>
              <a:t>starke Kontraste und skalierbaren Text bzw. </a:t>
            </a:r>
            <a:r>
              <a:rPr lang="de-DE" altLang="de-DE" sz="1800" dirty="0">
                <a:latin typeface="Calibri" panose="020F0502020204030204" pitchFamily="34" charset="0"/>
              </a:rPr>
              <a:t>für visuelle Informationen Alternativen in lautsprachlicher Form oder </a:t>
            </a:r>
            <a:r>
              <a:rPr lang="de-DE" sz="1800" dirty="0">
                <a:latin typeface="Calibri" panose="020F0502020204030204" pitchFamily="34" charset="0"/>
              </a:rPr>
              <a:t>barrierefrei aufbereitete Dokumente mit Bildbeschreibungen, die für einen Screenreader lesbar sind</a:t>
            </a:r>
            <a:endParaRPr lang="de-DE" altLang="de-DE" sz="18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altLang="de-DE" sz="1800" kern="1200" dirty="0">
                <a:solidFill>
                  <a:srgbClr val="17375E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Barrierefreiheit hat für viele einen Mehrwert und stört niemanden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altLang="de-DE" sz="1800" kern="1200" dirty="0">
                <a:solidFill>
                  <a:srgbClr val="17375E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Barrieren aktiv abbauen ermöglicht allen Studierenden chancengleiche Teilhabebedingungen</a:t>
            </a:r>
            <a:endParaRPr lang="de-DE" altLang="de-DE" sz="1800" kern="1200" dirty="0">
              <a:solidFill>
                <a:srgbClr val="17375E"/>
              </a:solidFill>
              <a:latin typeface="Calibri" panose="020F0502020204030204" pitchFamily="34" charset="0"/>
              <a:cs typeface="+mn-cs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88BF20-F893-4CD6-9D66-65BB4F34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Georg-August-Universität Göttingen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EC6AF5-20B5-4E29-BE69-52D0F601F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85866-8029-4D86-A285-1A29F4CC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D0B96AE-1CA2-4A45-AA13-75C79EF07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25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B8D41-D21A-4217-9F70-2C56204C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64328"/>
            <a:ext cx="7623279" cy="430887"/>
          </a:xfrm>
        </p:spPr>
        <p:txBody>
          <a:bodyPr/>
          <a:lstStyle/>
          <a:p>
            <a:r>
              <a:rPr lang="de-DE" sz="2800" dirty="0"/>
              <a:t>Verknüpfung: Barrierefreiheit, KI und Lehre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2BA26-19B7-4736-A20D-75A3D9B55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C76AE9-CBFD-44C0-AA3C-5C281F0D12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822EB6-591C-45DE-8386-68D914F4C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9D6A25A-F318-4C92-B566-BCA3AB00BC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0B501C-969E-4F72-8FEE-304B84928821}"/>
              </a:ext>
            </a:extLst>
          </p:cNvPr>
          <p:cNvSpPr/>
          <p:nvPr/>
        </p:nvSpPr>
        <p:spPr>
          <a:xfrm>
            <a:off x="467544" y="1347614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entscheidende Rolle von KI in der Förderung von Barrierefreiheit und Inklusion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Manche KI Tools helfen beeinträchtigten Personen besonders im alltäglichen Leben Barrieren zu überwinden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andere sind auch hervorragend geeignet um Lehrende bei dem Abbau von Barrieren zu unterstützen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</a:rPr>
              <a:t>Folgend Beispiele</a:t>
            </a: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</a:rPr>
              <a:t>Sinnvoll für beeinträchtigte Lernende, aber nur bedingt für Lehre</a:t>
            </a: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</a:rPr>
              <a:t>(Potenziell) Gute Einsatzmöglichkeit in der Lehre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</a:rPr>
              <a:t>KI aus dem Bereich…</a:t>
            </a:r>
          </a:p>
        </p:txBody>
      </p:sp>
    </p:spTree>
    <p:extLst>
      <p:ext uri="{BB962C8B-B14F-4D97-AF65-F5344CB8AC3E}">
        <p14:creationId xmlns:p14="http://schemas.microsoft.com/office/powerpoint/2010/main" val="127043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EE872-2843-4966-B2D6-6489164A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Lernende, aber nur bedingt für Lehre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D99153-3381-47D2-8588-9AC8BBD35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8F17AD-99BC-43F6-9B10-0961D3542F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8435E7-4A96-4F5F-A2D8-07EE6556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1D13386-C47C-4B01-97B4-56810DAA2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9A9D2AD-78B6-4ADB-88FC-3249B3842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755845"/>
              </p:ext>
            </p:extLst>
          </p:nvPr>
        </p:nvGraphicFramePr>
        <p:xfrm>
          <a:off x="2051720" y="1507366"/>
          <a:ext cx="4354578" cy="328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ED66567-0473-46D7-AFAE-06DE4FECA29C}"/>
              </a:ext>
            </a:extLst>
          </p:cNvPr>
          <p:cNvSpPr txBox="1">
            <a:spLocks/>
          </p:cNvSpPr>
          <p:nvPr/>
        </p:nvSpPr>
        <p:spPr>
          <a:xfrm>
            <a:off x="829360" y="1521951"/>
            <a:ext cx="202681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7F7F7F"/>
                </a:solidFill>
                <a:latin typeface="+mj-lt"/>
                <a:ea typeface="+mn-ea"/>
                <a:cs typeface="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Eingaben vorhersehen </a:t>
            </a:r>
          </a:p>
          <a:p>
            <a:pPr marL="179387" defTabSz="914400"/>
            <a:r>
              <a:rPr lang="de-DE" sz="1400" kern="0" dirty="0">
                <a:solidFill>
                  <a:schemeClr val="accent6"/>
                </a:solidFill>
              </a:rPr>
              <a:t>     und korrigieren</a:t>
            </a:r>
          </a:p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 err="1">
                <a:solidFill>
                  <a:schemeClr val="accent6"/>
                </a:solidFill>
              </a:rPr>
              <a:t>Qword</a:t>
            </a:r>
            <a:r>
              <a:rPr lang="de-DE" sz="1400" kern="0" dirty="0">
                <a:solidFill>
                  <a:schemeClr val="accent6"/>
                </a:solidFill>
              </a:rPr>
              <a:t>, Tippse 1.0</a:t>
            </a:r>
          </a:p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 err="1">
                <a:solidFill>
                  <a:schemeClr val="accent6"/>
                </a:solidFill>
              </a:rPr>
              <a:t>Textvereinfacher</a:t>
            </a:r>
            <a:endParaRPr lang="de-DE" sz="1400" kern="0" dirty="0">
              <a:solidFill>
                <a:schemeClr val="accent6"/>
              </a:solidFill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119CCC4-1CD3-4A44-B734-F2E21A92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216" y="1503793"/>
            <a:ext cx="2678112" cy="707917"/>
          </a:xfrm>
        </p:spPr>
        <p:txBody>
          <a:bodyPr/>
          <a:lstStyle/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Screenreader</a:t>
            </a:r>
          </a:p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Speech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text</a:t>
            </a:r>
            <a:r>
              <a:rPr lang="de-DE" sz="1400" dirty="0"/>
              <a:t> </a:t>
            </a:r>
            <a:r>
              <a:rPr lang="de-DE" sz="1400" dirty="0" err="1"/>
              <a:t>apps</a:t>
            </a:r>
            <a:endParaRPr lang="de-DE" sz="1400" dirty="0"/>
          </a:p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Braille Übersetzung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5E25D9-05CF-4A52-A8D5-8598B981C55A}"/>
              </a:ext>
            </a:extLst>
          </p:cNvPr>
          <p:cNvSpPr txBox="1">
            <a:spLocks/>
          </p:cNvSpPr>
          <p:nvPr/>
        </p:nvSpPr>
        <p:spPr>
          <a:xfrm>
            <a:off x="5317494" y="3508408"/>
            <a:ext cx="194421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7F7F7F"/>
                </a:solidFill>
                <a:latin typeface="+mj-lt"/>
                <a:ea typeface="+mn-ea"/>
                <a:cs typeface="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Vergrößerungen</a:t>
            </a:r>
          </a:p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Farbumkehrung</a:t>
            </a:r>
          </a:p>
          <a:p>
            <a:pPr marL="342900" indent="-163513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Schriftanpassungen</a:t>
            </a:r>
          </a:p>
        </p:txBody>
      </p:sp>
    </p:spTree>
    <p:extLst>
      <p:ext uri="{BB962C8B-B14F-4D97-AF65-F5344CB8AC3E}">
        <p14:creationId xmlns:p14="http://schemas.microsoft.com/office/powerpoint/2010/main" val="8665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73DC7-6CCC-44C1-A50B-B3CADAD5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71550"/>
            <a:ext cx="7623279" cy="430887"/>
          </a:xfrm>
        </p:spPr>
        <p:txBody>
          <a:bodyPr/>
          <a:lstStyle/>
          <a:p>
            <a:r>
              <a:rPr lang="de-DE" sz="2800" dirty="0"/>
              <a:t>(Potenziell) Gute Einsatzmöglichkeiten in der Lehre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9692C1-D19B-4C97-9C3F-A8DFBCC2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37CBA-C83A-4E28-ABC6-9908D1FDE2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E513C-D393-4640-8036-93569EB7C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7C5611-4B56-46C6-BC25-3424D93FF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69BFF8B-C8DF-4734-B0A8-994991C2A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752616"/>
              </p:ext>
            </p:extLst>
          </p:nvPr>
        </p:nvGraphicFramePr>
        <p:xfrm>
          <a:off x="1547664" y="1491630"/>
          <a:ext cx="4032448" cy="362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B69F25-0D1D-40A7-902F-D04270C20A39}"/>
              </a:ext>
            </a:extLst>
          </p:cNvPr>
          <p:cNvSpPr txBox="1">
            <a:spLocks/>
          </p:cNvSpPr>
          <p:nvPr/>
        </p:nvSpPr>
        <p:spPr>
          <a:xfrm>
            <a:off x="-36512" y="3723853"/>
            <a:ext cx="2933102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7F7F7F"/>
                </a:solidFill>
                <a:latin typeface="+mj-lt"/>
                <a:ea typeface="+mn-ea"/>
                <a:cs typeface="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161925" defTabSz="914400">
              <a:buFont typeface="Arial" panose="020B0604020202020204" pitchFamily="34" charset="0"/>
              <a:buChar char="•"/>
            </a:pPr>
            <a:r>
              <a:rPr lang="de-DE" sz="1400" kern="0" dirty="0" err="1">
                <a:solidFill>
                  <a:schemeClr val="accent6"/>
                </a:solidFill>
              </a:rPr>
              <a:t>Read&amp;Write</a:t>
            </a:r>
            <a:r>
              <a:rPr lang="de-DE" sz="1400" kern="0" dirty="0">
                <a:solidFill>
                  <a:schemeClr val="accent6"/>
                </a:solidFill>
              </a:rPr>
              <a:t>, Kurzweil 3000</a:t>
            </a:r>
          </a:p>
          <a:p>
            <a:pPr marL="342900" indent="-161925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KI-gesteuerte Bildungsplattformen</a:t>
            </a:r>
          </a:p>
          <a:p>
            <a:pPr defTabSz="914400"/>
            <a:endParaRPr lang="de-DE" kern="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B359290-A7BE-4072-9BDE-55BA4C1002CE}"/>
              </a:ext>
            </a:extLst>
          </p:cNvPr>
          <p:cNvSpPr txBox="1">
            <a:spLocks/>
          </p:cNvSpPr>
          <p:nvPr/>
        </p:nvSpPr>
        <p:spPr>
          <a:xfrm>
            <a:off x="4499992" y="3733522"/>
            <a:ext cx="339403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7F7F7F"/>
                </a:solidFill>
                <a:latin typeface="+mj-lt"/>
                <a:ea typeface="+mn-ea"/>
                <a:cs typeface="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161925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Microsoft Copilot, </a:t>
            </a:r>
            <a:r>
              <a:rPr lang="de-DE" sz="1400" kern="0" dirty="0" err="1">
                <a:solidFill>
                  <a:schemeClr val="accent6"/>
                </a:solidFill>
              </a:rPr>
              <a:t>Seeing</a:t>
            </a:r>
            <a:r>
              <a:rPr lang="de-DE" sz="1400" kern="0" dirty="0">
                <a:solidFill>
                  <a:schemeClr val="accent6"/>
                </a:solidFill>
              </a:rPr>
              <a:t> AI oder </a:t>
            </a:r>
            <a:r>
              <a:rPr lang="de-DE" sz="1400" kern="0" dirty="0" err="1">
                <a:solidFill>
                  <a:schemeClr val="accent6"/>
                </a:solidFill>
              </a:rPr>
              <a:t>Astica</a:t>
            </a:r>
            <a:endParaRPr lang="de-DE" sz="1400" kern="0" dirty="0">
              <a:solidFill>
                <a:schemeClr val="accent6"/>
              </a:solidFill>
            </a:endParaRPr>
          </a:p>
          <a:p>
            <a:pPr marL="342900" indent="-161925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Be </a:t>
            </a:r>
            <a:r>
              <a:rPr lang="de-DE" sz="1400" kern="0" dirty="0" err="1">
                <a:solidFill>
                  <a:schemeClr val="accent6"/>
                </a:solidFill>
              </a:rPr>
              <a:t>my</a:t>
            </a:r>
            <a:r>
              <a:rPr lang="de-DE" sz="1400" kern="0" dirty="0">
                <a:solidFill>
                  <a:schemeClr val="accent6"/>
                </a:solidFill>
              </a:rPr>
              <a:t> Eyes, Be </a:t>
            </a:r>
            <a:r>
              <a:rPr lang="de-DE" sz="1400" kern="0" dirty="0" err="1">
                <a:solidFill>
                  <a:schemeClr val="accent6"/>
                </a:solidFill>
              </a:rPr>
              <a:t>my</a:t>
            </a:r>
            <a:r>
              <a:rPr lang="de-DE" sz="1400" kern="0" dirty="0">
                <a:solidFill>
                  <a:schemeClr val="accent6"/>
                </a:solidFill>
              </a:rPr>
              <a:t> AI</a:t>
            </a:r>
          </a:p>
          <a:p>
            <a:pPr marL="342900" indent="-161925" defTabSz="914400"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chemeClr val="accent6"/>
                </a:solidFill>
              </a:rPr>
              <a:t>Chat GPT 4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A40B1B0-DEFC-41BF-A17D-11C47860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7944" y="1285174"/>
            <a:ext cx="4896544" cy="1331554"/>
          </a:xfrm>
        </p:spPr>
        <p:txBody>
          <a:bodyPr/>
          <a:lstStyle/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Speech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text</a:t>
            </a:r>
            <a:r>
              <a:rPr lang="de-DE" sz="1400" dirty="0"/>
              <a:t> </a:t>
            </a:r>
            <a:r>
              <a:rPr lang="de-DE" sz="1400" dirty="0" err="1"/>
              <a:t>tools</a:t>
            </a:r>
            <a:r>
              <a:rPr lang="de-DE" sz="1400" dirty="0"/>
              <a:t> für (Live-) Untertitelung, Transkripte wie Amberscript, M365, </a:t>
            </a:r>
            <a:r>
              <a:rPr lang="de-DE" sz="1400" dirty="0" err="1"/>
              <a:t>Whisper</a:t>
            </a:r>
            <a:endParaRPr lang="de-DE" sz="1400" dirty="0"/>
          </a:p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Generative KI zur eigenen Sensibilisierung</a:t>
            </a:r>
          </a:p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Optimierte Dokumentverarbeitung: Axes4Word</a:t>
            </a:r>
          </a:p>
          <a:p>
            <a:pPr marL="342900" indent="-163513">
              <a:buFont typeface="Arial" panose="020B0604020202020204" pitchFamily="34" charset="0"/>
              <a:buChar char="•"/>
            </a:pPr>
            <a:r>
              <a:rPr lang="de-DE" sz="1400" dirty="0"/>
              <a:t>Automatische Sprachübersetzung: Gebärdensprach-Avatare, </a:t>
            </a:r>
            <a:r>
              <a:rPr lang="de-DE" sz="1400" dirty="0" err="1"/>
              <a:t>HeyGen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5751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B2438-F22A-42B4-81BB-6564C13A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71550"/>
            <a:ext cx="7623279" cy="430887"/>
          </a:xfrm>
        </p:spPr>
        <p:txBody>
          <a:bodyPr/>
          <a:lstStyle/>
          <a:p>
            <a:r>
              <a:rPr lang="de-DE" dirty="0"/>
              <a:t>Chancen, Grenzen und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FBD93-06BF-4733-B9A9-2B8F60864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347614"/>
            <a:ext cx="7710912" cy="324036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</a:rPr>
              <a:t>Chancen in Bezug auf Lehre</a:t>
            </a:r>
          </a:p>
          <a:p>
            <a:pPr marL="457200" lvl="0" indent="-2778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Anwendungen helfen Barrieren auszugleichen</a:t>
            </a:r>
          </a:p>
          <a:p>
            <a:pPr marL="457200" lvl="0" indent="-2778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Zunehmende Masse und Weiterentwicklung von Tools</a:t>
            </a:r>
          </a:p>
          <a:p>
            <a:pPr marL="457200" lvl="0" indent="-2778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Berücksichtigung im Planungsprozess (</a:t>
            </a:r>
            <a:r>
              <a:rPr lang="de-DE" sz="1800" i="1" dirty="0">
                <a:latin typeface="Calibri" panose="020F0502020204030204" pitchFamily="34" charset="0"/>
              </a:rPr>
              <a:t>kann</a:t>
            </a:r>
            <a:r>
              <a:rPr lang="de-DE" sz="1800" dirty="0">
                <a:latin typeface="Calibri" panose="020F0502020204030204" pitchFamily="34" charset="0"/>
              </a:rPr>
              <a:t>…, </a:t>
            </a:r>
            <a:r>
              <a:rPr lang="de-DE" sz="1800" i="1" dirty="0">
                <a:latin typeface="Calibri" panose="020F0502020204030204" pitchFamily="34" charset="0"/>
              </a:rPr>
              <a:t>wenn</a:t>
            </a:r>
            <a:r>
              <a:rPr lang="de-DE" sz="1800" dirty="0">
                <a:latin typeface="Calibri" panose="020F0502020204030204" pitchFamily="34" charset="0"/>
              </a:rPr>
              <a:t>…)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b="1" dirty="0"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</a:rPr>
              <a:t>Herausforderungen und Grenzen</a:t>
            </a:r>
          </a:p>
          <a:p>
            <a:pPr algn="just">
              <a:spcAft>
                <a:spcPts val="600"/>
              </a:spcAft>
            </a:pPr>
            <a:r>
              <a:rPr lang="de-DE" sz="1800" b="1" dirty="0">
                <a:latin typeface="Calibri" panose="020F0502020204030204" pitchFamily="34" charset="0"/>
              </a:rPr>
              <a:t>Strukturell: </a:t>
            </a:r>
            <a:r>
              <a:rPr lang="de-DE" sz="1800" dirty="0">
                <a:latin typeface="Calibri" panose="020F0502020204030204" pitchFamily="34" charset="0"/>
              </a:rPr>
              <a:t>Kostenpflichtige Lizenzen, Datenschutz, zeitintensive Klärung</a:t>
            </a:r>
          </a:p>
          <a:p>
            <a:pPr algn="just"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</a:rPr>
              <a:t>Für Lehrende und andere, die Inhalte bereitstellen</a:t>
            </a:r>
          </a:p>
          <a:p>
            <a:pPr marL="457200" indent="-2778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Nicht automatisch integriert, es muss berücksichtigt werden</a:t>
            </a:r>
          </a:p>
          <a:p>
            <a:pPr marL="457200" indent="-2778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Man muss sich mit Standards und Technik vertraut machen </a:t>
            </a:r>
          </a:p>
          <a:p>
            <a:pPr marL="457200" indent="-2778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Trotz Automatisierung ist menschliche Beurteilung/ Kontrolle notwendig</a:t>
            </a:r>
          </a:p>
          <a:p>
            <a:pPr algn="just">
              <a:spcAft>
                <a:spcPts val="0"/>
              </a:spcAft>
            </a:pPr>
            <a:endParaRPr lang="de-DE" sz="18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07B49E-47B6-44B7-B8C2-A87A2D26A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6E7DA6-15C7-4A70-A386-4C915FD842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857A7-12BD-4807-9D9B-9CD4849D2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7E9A06-EDC5-465A-84CA-A478AA63F8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68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7B511-62BA-4E5C-B613-0D80353C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Ausprobieren 1 – Alternativtext (Alt-Text)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8F7EB6-6571-4D79-AD43-B99C6216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0" y="1562450"/>
            <a:ext cx="7871640" cy="316953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Eine nicht sichtbare Textbeschreibung von Bildern/ Icons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Zugang für sehbeeinträchtigte Personen Inhalte mit Screenreader zu erfassen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Abhängig vom Kontext kann der Alternativtext eines Bildes unterschiedlich sein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Inhalt und die Funktion: Was ist zu sehen und in welchem Kontext steht das Bild? (Was ist fachlich/ inhaltlich relevant?)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Möglichst kurz, aber vollständig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Neutrale Formulierung, evtl. reichen auch Stichpunkte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Text im Bild verschriftlichen, aber keine dekorativen Elemente beschreiben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AAB409-641A-4858-9413-E0DAF4618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E72A3D-4088-4522-8A91-ABAD3029B4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43B4D-A7D8-49DB-AB65-313B8B578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BFA5902-F659-4C4F-88C2-B86894F37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24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463F4-4B74-4D21-8C96-75217B2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Ausprobieren 1 – Alternativtexte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ECC70-71AA-423B-8BD7-8427CE13F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0" y="1560314"/>
            <a:ext cx="7488832" cy="3024336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Aufgabenstellung und Material auf Taskcards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  <a:hlinkClick r:id="rId3"/>
              </a:rPr>
              <a:t>(Link)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15 Minuten in Kleingruppe testen (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Breakoutrooms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400" dirty="0">
                <a:solidFill>
                  <a:schemeClr val="tx2"/>
                </a:solidFill>
              </a:rPr>
              <a:t>Auswertung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Wie hat das funktioniert - wie war die Erfahrung?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Welches hat für Sie besser funktioniert?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Wie bewerten Sie die Qualität?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Könnten Sie es für die Lehre/ Vorbereitung der Lehre nutzen?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CB2756-A92C-405F-8139-D4E6963F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E950F-65EE-464F-ADE0-195A1AE5C6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FBF7D-0149-4BF8-8D45-1D901C379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8229DB2-6902-4E82-9287-D22B3B3F4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86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3B9E-D505-4BAA-AFAF-881AD12F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0" y="843558"/>
            <a:ext cx="7977382" cy="430887"/>
          </a:xfrm>
        </p:spPr>
        <p:txBody>
          <a:bodyPr/>
          <a:lstStyle/>
          <a:p>
            <a:r>
              <a:rPr lang="de-DE" sz="2800" dirty="0"/>
              <a:t>Ausprobieren 2 – Speech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text</a:t>
            </a:r>
            <a:r>
              <a:rPr lang="de-DE" sz="2800" dirty="0"/>
              <a:t> (Transkripte und UT)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89F29E-A9B2-4102-A328-8333FAF5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014" y="1394186"/>
            <a:ext cx="7943648" cy="32744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Transkripte geben lautsprachliche Informationen als geschriebenen Text wieder, UT verschriftlichen auditive Informationen als Textzeilen im unteren Bereich des Bildschirms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Beide ermöglichen schwerhörigen/tauben Studierende lautsprachliche Inhalte zu verstehen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Untertitel</a:t>
            </a:r>
          </a:p>
          <a:p>
            <a: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800" dirty="0"/>
              <a:t>.</a:t>
            </a:r>
            <a:r>
              <a:rPr lang="de-DE" altLang="de-DE" sz="1800" dirty="0" err="1"/>
              <a:t>srt</a:t>
            </a:r>
            <a:r>
              <a:rPr lang="de-DE" altLang="de-DE" sz="1800" dirty="0"/>
              <a:t> oder .</a:t>
            </a:r>
            <a:r>
              <a:rPr lang="de-DE" altLang="de-DE" sz="1800" dirty="0" err="1"/>
              <a:t>vtt</a:t>
            </a:r>
            <a:r>
              <a:rPr lang="de-DE" altLang="de-DE" sz="1800" dirty="0"/>
              <a:t> - sind 'einfache' Formate, sie können mit Text-Editor geöffnet und (weiter) bearbeitet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800" dirty="0"/>
              <a:t>Aufbau: Laufende Nummerierung, Anfangs und Endzeit in bestimmter Schreibweise, gefolgt von Text-Häppchen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800" dirty="0"/>
              <a:t>Können zu gängigen Plattformen hinzugefügt werden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34898A-06F2-410C-8DBE-B8F0A4116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Georg-August-Universität Göttingen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2FD3C-27C5-45D8-BF30-701F95A2D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B0FD0-12FC-4774-88DC-60E83A933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7672C7-763E-4CB8-8F7E-56BE5FD29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26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463F4-4B74-4D21-8C96-75217B2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Ausprobieren 2 – Speech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ECC70-71AA-423B-8BD7-8427CE13F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0" y="1560314"/>
            <a:ext cx="7488832" cy="3024336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Aufgabenstellung und Material auf Taskcards (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  <a:hlinkClick r:id="rId3"/>
              </a:rPr>
              <a:t>Link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15 Minuten in Kleingruppe testen (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Breakoutrooms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alibri"/>
                <a:ea typeface="+mn-ea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400" dirty="0">
                <a:solidFill>
                  <a:schemeClr val="tx2"/>
                </a:solidFill>
              </a:rPr>
              <a:t>Auswertung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Wie hat das funktioniert - wie war die Erfahrung?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Wie bewerten Sie die Qualität? Wo finden Sie Fehler?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Welche Arten von Fehlern/ Fehlerkategorien können Sie ausmachen?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Könnten Sie es für die Lehre/ Vorbereitung der Lehre nutzen?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CB2756-A92C-405F-8139-D4E6963F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Georg-August-Universität Göttingen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E950F-65EE-464F-ADE0-195A1AE5C6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FBF7D-0149-4BF8-8D45-1D901C379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8229DB2-6902-4E82-9287-D22B3B3F4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58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D031BC8-B9F9-40E8-9A83-5D631F464C21}"/>
              </a:ext>
            </a:extLst>
          </p:cNvPr>
          <p:cNvSpPr/>
          <p:nvPr/>
        </p:nvSpPr>
        <p:spPr>
          <a:xfrm>
            <a:off x="4139952" y="1059582"/>
            <a:ext cx="4896544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E415E9-0259-4449-85E9-99F54DA6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Hallo!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F9DC90-9C90-496D-9BE5-1C0C4F10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0" y="1491630"/>
            <a:ext cx="3263128" cy="2736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Begrüßung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Tagesplan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Kurze Vorstellungsrunde</a:t>
            </a:r>
          </a:p>
          <a:p>
            <a:pPr marL="629884" lvl="1" indent="-342900">
              <a:buFont typeface="Arial" panose="020B0604020202020204" pitchFamily="34" charset="0"/>
              <a:buChar char="•"/>
            </a:pPr>
            <a:r>
              <a:rPr lang="de-DE" dirty="0"/>
              <a:t>Name, Fach, Lehre</a:t>
            </a:r>
          </a:p>
          <a:p>
            <a:pPr marL="629884" lvl="1" indent="-342900">
              <a:buFont typeface="Arial" panose="020B0604020202020204" pitchFamily="34" charset="0"/>
              <a:buChar char="•"/>
            </a:pPr>
            <a:r>
              <a:rPr lang="de-DE" dirty="0"/>
              <a:t>Nutzungsverhalten KI-Tools (wie oft, wofür)</a:t>
            </a:r>
          </a:p>
          <a:p>
            <a:pPr marL="629884" lvl="1" indent="-342900">
              <a:buFont typeface="Arial" panose="020B0604020202020204" pitchFamily="34" charset="0"/>
              <a:buChar char="•"/>
            </a:pPr>
            <a:r>
              <a:rPr lang="de-DE" dirty="0"/>
              <a:t>Erfahrung Erstellung Untertitel/Transkripte oder Bildbeschreibung</a:t>
            </a:r>
          </a:p>
          <a:p>
            <a:pPr marL="629884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416956-7A3A-4752-885E-FFD1DEC63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80FA03-F686-41D2-BD39-58208BE1C6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32F66A-3C1E-48ED-96C4-6C379B39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AE6C5C-4298-4717-AEC7-49727ECECE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EB2E78-6C8C-4E0B-96A7-C7C298007B45}"/>
              </a:ext>
            </a:extLst>
          </p:cNvPr>
          <p:cNvSpPr txBox="1"/>
          <p:nvPr/>
        </p:nvSpPr>
        <p:spPr>
          <a:xfrm>
            <a:off x="4306103" y="1204204"/>
            <a:ext cx="4564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984" lvl="1"/>
            <a:r>
              <a:rPr lang="de-DE" sz="2000" dirty="0">
                <a:solidFill>
                  <a:schemeClr val="bg1"/>
                </a:solidFill>
              </a:rPr>
              <a:t>Ablaufplan</a:t>
            </a:r>
          </a:p>
          <a:p>
            <a:pPr marL="629884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Kurzer Austausch</a:t>
            </a:r>
          </a:p>
          <a:p>
            <a:pPr marL="629884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Input zu Aspekten von (digitaler) Barrierefreiheit</a:t>
            </a:r>
          </a:p>
          <a:p>
            <a:pPr marL="629884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Überblick zu KI-Tools zur Steigerung von Barrierefreiheit in der Lehre</a:t>
            </a:r>
          </a:p>
          <a:p>
            <a:pPr marL="629884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KI-Tools selbst ausprobieren</a:t>
            </a:r>
          </a:p>
          <a:p>
            <a:pPr marL="916869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Runde 1: Alternativtexte</a:t>
            </a:r>
          </a:p>
          <a:p>
            <a:pPr marL="916869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Runde 2: automatische Untertitel</a:t>
            </a:r>
          </a:p>
          <a:p>
            <a:pPr marL="629884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Fragen/ Diskussion</a:t>
            </a:r>
          </a:p>
        </p:txBody>
      </p:sp>
    </p:spTree>
    <p:extLst>
      <p:ext uri="{BB962C8B-B14F-4D97-AF65-F5344CB8AC3E}">
        <p14:creationId xmlns:p14="http://schemas.microsoft.com/office/powerpoint/2010/main" val="370745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50B05-A4C1-4B57-B7D4-0B0B5F5B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und Diskussion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F1DA99-24A6-4D76-A844-60A55CE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36" y="1506694"/>
            <a:ext cx="7416824" cy="1209072"/>
          </a:xfrm>
        </p:spPr>
        <p:txBody>
          <a:bodyPr/>
          <a:lstStyle/>
          <a:p>
            <a:r>
              <a:rPr lang="de-DE" dirty="0"/>
              <a:t>z.B.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Chancen des Einsatzes für Lehrenden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Grenzen und Probleme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Gewünschte Tools oder Unterstützungsstrukturen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CB8BAC-666E-4DD7-B045-81C5C866B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943C12-1443-4B89-BECE-CFADDC9A30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E5FED-6FF7-4A9B-B761-F9A267631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6AC14FA-792A-46E8-B43F-6DD0161267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05008AC-0055-413E-A628-183A61AFD832}"/>
              </a:ext>
            </a:extLst>
          </p:cNvPr>
          <p:cNvSpPr txBox="1">
            <a:spLocks/>
          </p:cNvSpPr>
          <p:nvPr/>
        </p:nvSpPr>
        <p:spPr>
          <a:xfrm>
            <a:off x="734378" y="3918567"/>
            <a:ext cx="5786438" cy="792088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000" b="0" i="0">
                <a:solidFill>
                  <a:schemeClr val="accent6"/>
                </a:solidFill>
                <a:latin typeface="+mj-lt"/>
                <a:ea typeface="+mn-ea"/>
                <a:cs typeface=""/>
              </a:defRPr>
            </a:lvl1pPr>
            <a:lvl2pPr marL="286984">
              <a:defRPr>
                <a:latin typeface="+mn-lt"/>
                <a:ea typeface="+mn-ea"/>
                <a:cs typeface="+mn-cs"/>
              </a:defRPr>
            </a:lvl2pPr>
            <a:lvl3pPr marL="573969">
              <a:defRPr>
                <a:latin typeface="+mn-lt"/>
                <a:ea typeface="+mn-ea"/>
                <a:cs typeface="+mn-cs"/>
              </a:defRPr>
            </a:lvl3pPr>
            <a:lvl4pPr marL="860953">
              <a:defRPr>
                <a:latin typeface="+mn-lt"/>
                <a:ea typeface="+mn-ea"/>
                <a:cs typeface="+mn-cs"/>
              </a:defRPr>
            </a:lvl4pPr>
            <a:lvl5pPr marL="1147938">
              <a:defRPr>
                <a:latin typeface="+mn-lt"/>
                <a:ea typeface="+mn-ea"/>
                <a:cs typeface="+mn-cs"/>
              </a:defRPr>
            </a:lvl5pPr>
            <a:lvl6pPr marL="1434921">
              <a:defRPr>
                <a:latin typeface="+mn-lt"/>
                <a:ea typeface="+mn-ea"/>
                <a:cs typeface="+mn-cs"/>
              </a:defRPr>
            </a:lvl6pPr>
            <a:lvl7pPr marL="1721907">
              <a:defRPr>
                <a:latin typeface="+mn-lt"/>
                <a:ea typeface="+mn-ea"/>
                <a:cs typeface="+mn-cs"/>
              </a:defRPr>
            </a:lvl7pPr>
            <a:lvl8pPr marL="2008891">
              <a:defRPr>
                <a:latin typeface="+mn-lt"/>
                <a:ea typeface="+mn-ea"/>
                <a:cs typeface="+mn-cs"/>
              </a:defRPr>
            </a:lvl8pPr>
            <a:lvl9pPr marL="2295876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de-DE" kern="0"/>
              <a:t>Was nehmen Sie mit?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de-DE" kern="0"/>
              <a:t>Welche Fragen bleiben offen?</a:t>
            </a:r>
            <a:endParaRPr lang="de-DE" kern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6170AD-740B-4979-B42B-D5009437C64C}"/>
              </a:ext>
            </a:extLst>
          </p:cNvPr>
          <p:cNvSpPr txBox="1">
            <a:spLocks/>
          </p:cNvSpPr>
          <p:nvPr/>
        </p:nvSpPr>
        <p:spPr>
          <a:xfrm>
            <a:off x="688636" y="3300751"/>
            <a:ext cx="7623279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914400"/>
            <a:r>
              <a:rPr lang="de-DE" kern="0"/>
              <a:t>Abschluss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48762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65FCF23-E3C9-4300-B97B-BDA9836C9ECC}"/>
              </a:ext>
            </a:extLst>
          </p:cNvPr>
          <p:cNvSpPr/>
          <p:nvPr/>
        </p:nvSpPr>
        <p:spPr>
          <a:xfrm>
            <a:off x="1187624" y="3075806"/>
            <a:ext cx="6599064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FFC21F-32F8-4831-9113-DD4CAD53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00" y="843558"/>
            <a:ext cx="7623279" cy="430887"/>
          </a:xfrm>
        </p:spPr>
        <p:txBody>
          <a:bodyPr/>
          <a:lstStyle/>
          <a:p>
            <a:pPr algn="ctr"/>
            <a:r>
              <a:rPr lang="de-DE" sz="3000" dirty="0"/>
              <a:t>Vielen Dank für die Aufmerksamkeit!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ED31F2-B3E6-415C-9D7E-F15F87C83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1E02FE-803A-4CD6-8AF1-831E0A009D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524F36-0F5E-40BC-8E1F-6C2477295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AB5C47-8953-4B1B-A58C-37D0FF690D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4A6A17C-4C6D-476F-BCED-AA0324DEAB77}"/>
              </a:ext>
            </a:extLst>
          </p:cNvPr>
          <p:cNvSpPr txBox="1">
            <a:spLocks/>
          </p:cNvSpPr>
          <p:nvPr/>
        </p:nvSpPr>
        <p:spPr>
          <a:xfrm>
            <a:off x="2192182" y="3148975"/>
            <a:ext cx="4108010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914400"/>
            <a:r>
              <a:rPr lang="de-DE" sz="3000" kern="0" dirty="0">
                <a:solidFill>
                  <a:schemeClr val="bg1"/>
                </a:solidFill>
              </a:rPr>
              <a:t>Nächste Veranstaltungen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B73B7B5-A60A-447D-82E4-6B456DC4E489}"/>
              </a:ext>
            </a:extLst>
          </p:cNvPr>
          <p:cNvSpPr txBox="1">
            <a:spLocks/>
          </p:cNvSpPr>
          <p:nvPr/>
        </p:nvSpPr>
        <p:spPr>
          <a:xfrm>
            <a:off x="1668049" y="3579862"/>
            <a:ext cx="5928287" cy="1192836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000" b="0" i="0">
                <a:solidFill>
                  <a:schemeClr val="accent6"/>
                </a:solidFill>
                <a:latin typeface="+mj-lt"/>
                <a:ea typeface="+mn-ea"/>
                <a:cs typeface=""/>
              </a:defRPr>
            </a:lvl1pPr>
            <a:lvl2pPr marL="286984">
              <a:defRPr>
                <a:latin typeface="+mn-lt"/>
                <a:ea typeface="+mn-ea"/>
                <a:cs typeface="+mn-cs"/>
              </a:defRPr>
            </a:lvl2pPr>
            <a:lvl3pPr marL="573969">
              <a:defRPr>
                <a:latin typeface="+mn-lt"/>
                <a:ea typeface="+mn-ea"/>
                <a:cs typeface="+mn-cs"/>
              </a:defRPr>
            </a:lvl3pPr>
            <a:lvl4pPr marL="860953">
              <a:defRPr>
                <a:latin typeface="+mn-lt"/>
                <a:ea typeface="+mn-ea"/>
                <a:cs typeface="+mn-cs"/>
              </a:defRPr>
            </a:lvl4pPr>
            <a:lvl5pPr marL="1147938">
              <a:defRPr>
                <a:latin typeface="+mn-lt"/>
                <a:ea typeface="+mn-ea"/>
                <a:cs typeface="+mn-cs"/>
              </a:defRPr>
            </a:lvl5pPr>
            <a:lvl6pPr marL="1434921">
              <a:defRPr>
                <a:latin typeface="+mn-lt"/>
                <a:ea typeface="+mn-ea"/>
                <a:cs typeface="+mn-cs"/>
              </a:defRPr>
            </a:lvl6pPr>
            <a:lvl7pPr marL="1721907">
              <a:defRPr>
                <a:latin typeface="+mn-lt"/>
                <a:ea typeface="+mn-ea"/>
                <a:cs typeface="+mn-cs"/>
              </a:defRPr>
            </a:lvl7pPr>
            <a:lvl8pPr marL="2008891">
              <a:defRPr>
                <a:latin typeface="+mn-lt"/>
                <a:ea typeface="+mn-ea"/>
                <a:cs typeface="+mn-cs"/>
              </a:defRPr>
            </a:lvl8pPr>
            <a:lvl9pPr marL="2295876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</a:pPr>
            <a:r>
              <a:rPr lang="de-DE" sz="1800" b="1" dirty="0">
                <a:solidFill>
                  <a:schemeClr val="bg1"/>
                </a:solidFill>
              </a:rPr>
              <a:t>KI-Lehrwerkstatt </a:t>
            </a:r>
          </a:p>
          <a:p>
            <a:pPr marL="629884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18.09.24, 10 – 13 Uhr im E-Prüfungsraum, Blauer Turm, 1.OG</a:t>
            </a:r>
          </a:p>
          <a:p>
            <a:pPr lvl="0">
              <a:lnSpc>
                <a:spcPct val="105000"/>
              </a:lnSpc>
            </a:pPr>
            <a:r>
              <a:rPr lang="de-DE" sz="1800" b="1" dirty="0" err="1">
                <a:solidFill>
                  <a:schemeClr val="bg1"/>
                </a:solidFill>
              </a:rPr>
              <a:t>Get</a:t>
            </a:r>
            <a:r>
              <a:rPr lang="de-DE" sz="1800" b="1" dirty="0">
                <a:solidFill>
                  <a:schemeClr val="bg1"/>
                </a:solidFill>
              </a:rPr>
              <a:t>[IN]</a:t>
            </a:r>
            <a:r>
              <a:rPr lang="de-DE" sz="1800" b="1" dirty="0" err="1">
                <a:solidFill>
                  <a:schemeClr val="bg1"/>
                </a:solidFill>
              </a:rPr>
              <a:t>spired</a:t>
            </a:r>
            <a:r>
              <a:rPr lang="de-DE" sz="1800" b="1" dirty="0">
                <a:solidFill>
                  <a:schemeClr val="bg1"/>
                </a:solidFill>
              </a:rPr>
              <a:t> </a:t>
            </a:r>
          </a:p>
          <a:p>
            <a:pPr marL="629884" lvl="1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01.10.24, 9 – 16 Uhr, VG, 1. OG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8919F3-A30B-415D-AAA8-890FF23E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5" y="1345082"/>
            <a:ext cx="5087822" cy="15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1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74DDB-44B0-49C3-B649-655460FA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00" y="816303"/>
            <a:ext cx="7623279" cy="790901"/>
          </a:xfrm>
        </p:spPr>
        <p:txBody>
          <a:bodyPr/>
          <a:lstStyle/>
          <a:p>
            <a:r>
              <a:rPr lang="de-DE" dirty="0"/>
              <a:t>Break-Out </a:t>
            </a:r>
            <a:r>
              <a:rPr lang="de-DE" dirty="0" err="1"/>
              <a:t>rooms</a:t>
            </a:r>
            <a:r>
              <a:rPr lang="de-DE" dirty="0"/>
              <a:t> (5 Minuten)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4EA7C3-05BB-4437-8A78-07F6DD21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0" y="1851670"/>
            <a:ext cx="7367584" cy="2592288"/>
          </a:xfrm>
        </p:spPr>
        <p:txBody>
          <a:bodyPr/>
          <a:lstStyle/>
          <a:p>
            <a:r>
              <a:rPr lang="de-DE" b="1" dirty="0"/>
              <a:t>Kurzer Austausch zu Barrierefreiheit und Lehre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575756"/>
                </a:solidFill>
              </a:rPr>
              <a:t>Wissen Sie, was man unter Barrierefreiheit versteht?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Haben Sie sich bereits mit Barrierefreiheit in Bezug auf (digitale) Lehre auseinandergesetzt? Falls ja, in welcher 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spcAft>
                <a:spcPts val="600"/>
              </a:spcAft>
              <a:tabLst>
                <a:tab pos="457200" algn="l"/>
              </a:tabLst>
            </a:pP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Wieder im Plenum: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Kurzes Schlaglicht aus der Gruppe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ED672C-F546-4C5F-8AF8-2B334397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6B0AED-5C49-4A45-BB57-CC608FE1F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79586E-9D01-424A-8C85-172C6678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6257F3-2C92-4857-BF09-BE091BF7A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23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9CB8A-29ED-45BC-9CEE-57931029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 zu Hintergründen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9E38A9-E1DE-4065-A0CE-216A63539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24" y="1635646"/>
            <a:ext cx="5786438" cy="1584176"/>
          </a:xfrm>
        </p:spPr>
        <p:txBody>
          <a:bodyPr/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Rechtliche Grundlagen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 mit gesundheitlichen Beeinträchtigungen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(Digitale) Barrierefreiheit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Barrierefreiheit und KI in der Lehre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e-DE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AD36DB-9DBB-4B3D-B45A-7F7ED0EDB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F9874B-0048-460E-B2BC-5BA57A471B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CAB9F-11E4-4F5A-9F47-9AA65508F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890B81-3799-4E95-97C1-F6B8A670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92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96357-EEE9-4CB8-8B90-9CED2EAA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00" y="843558"/>
            <a:ext cx="7623279" cy="430887"/>
          </a:xfrm>
        </p:spPr>
        <p:txBody>
          <a:bodyPr/>
          <a:lstStyle/>
          <a:p>
            <a:r>
              <a:rPr lang="de-DE" sz="2800" dirty="0"/>
              <a:t>Rechtliche Grundlagen digitaler Barrierefreiheit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541290-302E-4813-A01F-09FFF35B9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25DE08-1C82-4D83-B07D-21B8E006A3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B5AF9-77E6-442C-9BB3-E4B8259D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393850-E251-4BCA-8D03-33FF6D562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8" name="Untertitel 8">
            <a:extLst>
              <a:ext uri="{FF2B5EF4-FFF2-40B4-BE49-F238E27FC236}">
                <a16:creationId xmlns:a16="http://schemas.microsoft.com/office/drawing/2014/main" id="{A91CE61C-8781-4E50-AF47-E5719901B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0800" y="1244598"/>
            <a:ext cx="5786438" cy="276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r" defTabSz="4572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Öffentliche Stellen und Bereich Bildung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C42075-4617-44C7-A07F-ADD8FCCB57B6}"/>
              </a:ext>
            </a:extLst>
          </p:cNvPr>
          <p:cNvSpPr txBox="1">
            <a:spLocks/>
          </p:cNvSpPr>
          <p:nvPr/>
        </p:nvSpPr>
        <p:spPr>
          <a:xfrm>
            <a:off x="660800" y="1668228"/>
            <a:ext cx="8020418" cy="313577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000" b="0" i="0">
                <a:solidFill>
                  <a:schemeClr val="accent6"/>
                </a:solidFill>
                <a:latin typeface="+mj-lt"/>
                <a:ea typeface="+mn-ea"/>
                <a:cs typeface=""/>
              </a:defRPr>
            </a:lvl1pPr>
            <a:lvl2pPr marL="286984">
              <a:defRPr>
                <a:latin typeface="+mn-lt"/>
                <a:ea typeface="+mn-ea"/>
                <a:cs typeface="+mn-cs"/>
              </a:defRPr>
            </a:lvl2pPr>
            <a:lvl3pPr marL="573969">
              <a:defRPr>
                <a:latin typeface="+mn-lt"/>
                <a:ea typeface="+mn-ea"/>
                <a:cs typeface="+mn-cs"/>
              </a:defRPr>
            </a:lvl3pPr>
            <a:lvl4pPr marL="860953">
              <a:defRPr>
                <a:latin typeface="+mn-lt"/>
                <a:ea typeface="+mn-ea"/>
                <a:cs typeface="+mn-cs"/>
              </a:defRPr>
            </a:lvl4pPr>
            <a:lvl5pPr marL="1147938">
              <a:defRPr>
                <a:latin typeface="+mn-lt"/>
                <a:ea typeface="+mn-ea"/>
                <a:cs typeface="+mn-cs"/>
              </a:defRPr>
            </a:lvl5pPr>
            <a:lvl6pPr marL="1434921">
              <a:defRPr>
                <a:latin typeface="+mn-lt"/>
                <a:ea typeface="+mn-ea"/>
                <a:cs typeface="+mn-cs"/>
              </a:defRPr>
            </a:lvl6pPr>
            <a:lvl7pPr marL="1721907">
              <a:defRPr>
                <a:latin typeface="+mn-lt"/>
                <a:ea typeface="+mn-ea"/>
                <a:cs typeface="+mn-cs"/>
              </a:defRPr>
            </a:lvl7pPr>
            <a:lvl8pPr marL="2008891">
              <a:defRPr>
                <a:latin typeface="+mn-lt"/>
                <a:ea typeface="+mn-ea"/>
                <a:cs typeface="+mn-cs"/>
              </a:defRPr>
            </a:lvl8pPr>
            <a:lvl9pPr marL="2295876">
              <a:defRPr>
                <a:latin typeface="+mn-lt"/>
                <a:ea typeface="+mn-ea"/>
                <a:cs typeface="+mn-cs"/>
              </a:defRPr>
            </a:lvl9pPr>
          </a:lstStyle>
          <a:p>
            <a:pPr marL="265113" indent="-265113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</a:rPr>
              <a:t>WCAG 2.0, EU-Richtlinie 2016/2102 und BITV 2.0 – öffentliche Stellen</a:t>
            </a:r>
          </a:p>
          <a:p>
            <a:pPr marL="265113" indent="-265113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</a:rPr>
              <a:t>BGG und NBGG – Behindertengleichstellungsgesetz Bund und Land</a:t>
            </a:r>
          </a:p>
          <a:p>
            <a:pPr marL="265113" indent="-265113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</a:rPr>
              <a:t>UN-BRK – UN-Behindertenrechtskonvention</a:t>
            </a:r>
          </a:p>
          <a:p>
            <a:pPr marL="265113" indent="-265113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</a:rPr>
              <a:t>NHG – Niedersächsisches Hochschulgesetz</a:t>
            </a:r>
          </a:p>
          <a:p>
            <a:pPr defTabSz="914400"/>
            <a:endParaRPr lang="de-DE" sz="1600" kern="1200" dirty="0">
              <a:latin typeface="Calibri" panose="020F0502020204030204" pitchFamily="34" charset="0"/>
              <a:cs typeface="+mn-cs"/>
            </a:endParaRPr>
          </a:p>
          <a:p>
            <a:pPr defTabSz="914400"/>
            <a:r>
              <a:rPr lang="de-DE" sz="1600" kern="1200" dirty="0"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Gesetzeslage verpflichtet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  <a:sym typeface="Wingdings" panose="05000000000000000000" pitchFamily="2" charset="2"/>
              </a:rPr>
              <a:t>zur Barrierefreiheit sämtlicher Angebote der Informationstechnik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  <a:sym typeface="Wingdings" panose="05000000000000000000" pitchFamily="2" charset="2"/>
              </a:rPr>
              <a:t>zu gleichberechtigtem Zugang von Menschen mit Behinderung zu Bildung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cs typeface="+mn-cs"/>
                <a:sym typeface="Wingdings" panose="05000000000000000000" pitchFamily="2" charset="2"/>
              </a:rPr>
              <a:t>Benachteiligungen abzubauen, damit Angebote ohne fremde Hilfe wahrgenommen werden können</a:t>
            </a:r>
            <a:endParaRPr lang="de-DE" sz="1600" dirty="0">
              <a:latin typeface="+mn-lt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EA169E-978B-4A0A-9D76-927A87DBE39B}"/>
              </a:ext>
            </a:extLst>
          </p:cNvPr>
          <p:cNvSpPr txBox="1"/>
          <p:nvPr/>
        </p:nvSpPr>
        <p:spPr>
          <a:xfrm>
            <a:off x="539552" y="4219223"/>
            <a:ext cx="7943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600" dirty="0">
                <a:solidFill>
                  <a:srgbClr val="17375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17375E"/>
                </a:solidFill>
                <a:latin typeface="Calibri" panose="020F0502020204030204" pitchFamily="34" charset="0"/>
              </a:rPr>
              <a:t>Alle Bereiche der Universität, müssen sich Gedanken dazu machen, ob die eigenen Angebote wirklich von allen genutzt werden können!</a:t>
            </a:r>
          </a:p>
        </p:txBody>
      </p:sp>
    </p:spTree>
    <p:extLst>
      <p:ext uri="{BB962C8B-B14F-4D97-AF65-F5344CB8AC3E}">
        <p14:creationId xmlns:p14="http://schemas.microsoft.com/office/powerpoint/2010/main" val="54460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59693-63C9-40B4-8E2C-CC759718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Behinderung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06D363-037D-4B5A-B53B-D37416D4B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24" y="1635646"/>
            <a:ext cx="7272808" cy="21602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Behinderungsbegriff der UN-BRK (Art.1 und Präambel Punkt e) vom 13.12.2006/ 26.03.2009)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„[…] Zu den Menschen mit Behinderungen zählen Menschen, die langfristige körperliche, seelische, geistige oder Sinnesbeeinträchtigungen haben, welche Sie </a:t>
            </a:r>
            <a:r>
              <a:rPr lang="de-DE" sz="18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Wechselwirkung mit</a:t>
            </a:r>
            <a:r>
              <a:rPr lang="de-D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verschiedenen (einstellungs- und umweltbedingten) Barrieren an der vollen, wirksamen und gleichberechtigten Teilhabe an der Gesellschaft hindern können.“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C09BA-FCAA-4F46-B79B-D0510528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F4E428-44E1-4900-B1C4-85053A8DF9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AF116A-830C-4757-B85B-B7B616A6A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2101D6-C90A-4CE3-9A3C-16EBAB0007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C53A1-3F9A-4B4C-BFEC-669A28EA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7574"/>
            <a:ext cx="7623279" cy="430887"/>
          </a:xfrm>
        </p:spPr>
        <p:txBody>
          <a:bodyPr/>
          <a:lstStyle/>
          <a:p>
            <a:r>
              <a:rPr lang="de-DE" dirty="0"/>
              <a:t>(Digitale) Barrierefreiheit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049D0A-7297-4B20-BEE3-2583CDA3E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0DAD0C-C4B9-4B6C-AA18-FFF251356B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29F28-665A-4C53-9B28-969F2B90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8EF3695-6374-4559-A6A2-3A09A6F84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73FE5C-872C-4F3D-AC0C-8B627B4B5455}"/>
              </a:ext>
            </a:extLst>
          </p:cNvPr>
          <p:cNvSpPr/>
          <p:nvPr/>
        </p:nvSpPr>
        <p:spPr>
          <a:xfrm>
            <a:off x="431540" y="1447494"/>
            <a:ext cx="81729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Behindertengleichstellungsgesetz des Bundes (BGG, §4) </a:t>
            </a:r>
          </a:p>
          <a:p>
            <a:pPr marL="180975" marR="0" lvl="1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„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Barrierefrei sind bauliche und sonstige Anlagen, Verkehrsmittel, technische Gebrauchs-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gegenstände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, Systeme der Informationsverarbeitung, akustische und visuelle Informations-quellen und Kommunikationseinrichtungen sowie andere gestaltete Lebensbereiche, wenn sie für Menschen mit Behinderungen </a:t>
            </a:r>
          </a:p>
          <a:p>
            <a:pPr marL="355600" marR="0" lvl="1" indent="-174625" defTabSz="4572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in der allgemein üblichen Weise, </a:t>
            </a:r>
          </a:p>
          <a:p>
            <a:pPr marL="355600" marR="0" lvl="1" indent="-174625" defTabSz="4572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ohne besondere Erschwernis und </a:t>
            </a:r>
          </a:p>
          <a:p>
            <a:pPr marL="355600" marR="0" lvl="1" indent="-174625" defTabSz="4572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grundsätzlich ohne fremde Hilfe </a:t>
            </a:r>
          </a:p>
          <a:p>
            <a:pPr marL="180975" marR="0" lvl="1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auffindbar, zugänglich und nutzbar sind.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“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A63DACD-6F68-4684-AC39-65CC3959488E}"/>
              </a:ext>
            </a:extLst>
          </p:cNvPr>
          <p:cNvSpPr/>
          <p:nvPr/>
        </p:nvSpPr>
        <p:spPr>
          <a:xfrm>
            <a:off x="467544" y="4123405"/>
            <a:ext cx="769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de-DE" sz="1600" dirty="0">
                <a:solidFill>
                  <a:srgbClr val="17375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17375E"/>
                </a:solidFill>
                <a:latin typeface="Calibri" panose="020F0502020204030204" pitchFamily="34" charset="0"/>
              </a:rPr>
              <a:t>Kann dies nicht für alle gewährleistet werden, müssen „angemessene Vorkehrungen“ (reaktive Einzelfalllösungen, wie der Nachteilsausgleich) getroffen werden </a:t>
            </a:r>
          </a:p>
        </p:txBody>
      </p:sp>
    </p:spTree>
    <p:extLst>
      <p:ext uri="{BB962C8B-B14F-4D97-AF65-F5344CB8AC3E}">
        <p14:creationId xmlns:p14="http://schemas.microsoft.com/office/powerpoint/2010/main" val="3238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3B14D-7DB2-48B2-8622-758332D0E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59" y="878098"/>
            <a:ext cx="8193115" cy="3387304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de-DE" altLang="de-DE" sz="2400" dirty="0">
                <a:solidFill>
                  <a:schemeClr val="tx2"/>
                </a:solidFill>
                <a:ea typeface="+mj-ea"/>
              </a:rPr>
              <a:t>Barrierefreiheit</a:t>
            </a:r>
            <a:r>
              <a:rPr lang="de-DE" altLang="de-DE" dirty="0">
                <a:solidFill>
                  <a:schemeClr val="tx2"/>
                </a:solidFill>
                <a:ea typeface="+mj-ea"/>
              </a:rPr>
              <a:t> („Strukturen und Prozesse für unbekannte Personen“)</a:t>
            </a:r>
          </a:p>
          <a:p>
            <a:pPr marL="265113" indent="-2651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1800" dirty="0">
              <a:latin typeface="Calibri" panose="020F0502020204030204" pitchFamily="34" charset="0"/>
            </a:endParaRPr>
          </a:p>
          <a:p>
            <a:pPr marL="265113" indent="-2651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Von vorneherein unterschiedliche Bedarfe bei der Gestaltung bedenken um Barrieren abzubauen</a:t>
            </a:r>
          </a:p>
          <a:p>
            <a:pPr marL="265113" indent="-2651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Ist eine proaktive und strukturelle Herangehensweise</a:t>
            </a:r>
          </a:p>
          <a:p>
            <a:pPr marL="265113" indent="-2651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Reduziert den Bedarf an individuellen Lösungen, wie z.B. Nachteilsausgleich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altLang="de-DE" sz="1800" kern="1200" dirty="0">
                <a:solidFill>
                  <a:srgbClr val="17375E"/>
                </a:solidFill>
                <a:latin typeface="Calibri" panose="020F0502020204030204" pitchFamily="34" charset="0"/>
                <a:cs typeface="+mn-cs"/>
              </a:rPr>
              <a:t>Barrieren entstehen v.a. durch technische und organisatorische Bedingungen sowie durch die Form, in der Inhalte angeboten werden.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altLang="de-DE" sz="1600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6EF4E5-345E-4212-927A-2EE84959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1DCE4A-F01C-4186-A03A-A13E1E5626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832C68-7DBB-4C59-B40B-E4F861C0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FF7FA37-BA1B-4BFC-82BF-8BB7A33EC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64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8CBBB-60F3-4737-9CB5-CC3D50F0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42" y="807168"/>
            <a:ext cx="8064896" cy="674002"/>
          </a:xfrm>
        </p:spPr>
        <p:txBody>
          <a:bodyPr/>
          <a:lstStyle/>
          <a:p>
            <a:r>
              <a:rPr lang="de-DE" sz="2200" dirty="0"/>
              <a:t>„Studierende mit Beeinträchtigungen“ sind eine heterogene Gruppe</a:t>
            </a:r>
            <a:br>
              <a:rPr lang="de-DE" sz="2800" dirty="0"/>
            </a:br>
            <a:r>
              <a:rPr lang="de-DE" sz="1200" dirty="0">
                <a:solidFill>
                  <a:srgbClr val="17375E"/>
                </a:solidFill>
                <a:latin typeface="Calibri" panose="020F0502020204030204" pitchFamily="34" charset="0"/>
              </a:rPr>
              <a:t>22. Sozialerhebung, Deutsches Studentenwerk (2021) und </a:t>
            </a:r>
            <a:r>
              <a:rPr lang="de-DE" sz="1200" dirty="0" err="1">
                <a:solidFill>
                  <a:srgbClr val="17375E"/>
                </a:solidFill>
                <a:latin typeface="Calibri" panose="020F0502020204030204" pitchFamily="34" charset="0"/>
              </a:rPr>
              <a:t>best</a:t>
            </a:r>
            <a:r>
              <a:rPr lang="de-DE" sz="1200" dirty="0">
                <a:solidFill>
                  <a:srgbClr val="17375E"/>
                </a:solidFill>
                <a:latin typeface="Calibri" panose="020F0502020204030204" pitchFamily="34" charset="0"/>
              </a:rPr>
              <a:t> 3 (2023)</a:t>
            </a:r>
            <a:br>
              <a:rPr lang="de-DE" sz="2800" dirty="0">
                <a:solidFill>
                  <a:srgbClr val="17375E"/>
                </a:solidFill>
                <a:latin typeface="Calibri" panose="020F0502020204030204" pitchFamily="34" charset="0"/>
              </a:rPr>
            </a:br>
            <a:endParaRPr lang="de-DE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10E401-D693-4726-8D4B-EA5B4D56A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Georg-August-Universität Göttingen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24222C-59C2-4887-9241-B31B7716CC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5EF15-2C16-6A49-87B6-C5AFB945A04B}" type="datetime1">
              <a:rPr lang="de-DE" smtClean="0"/>
              <a:pPr/>
              <a:t>08.07.2024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C59F8-FCEB-45F4-8E98-412CDC2F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868B79-2548-4CD7-9BB7-0E71A748E3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Abteilung Studium und Lehre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61ADE7-3DCA-44EB-B4EA-F148BA17F7E4}"/>
              </a:ext>
            </a:extLst>
          </p:cNvPr>
          <p:cNvSpPr txBox="1"/>
          <p:nvPr/>
        </p:nvSpPr>
        <p:spPr>
          <a:xfrm>
            <a:off x="559042" y="1563638"/>
            <a:ext cx="806489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Ca. 24% aller Studierenden in Deutschland studieren mit einer Behinderung, chronischen oder psychischen Erkrankung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Bei 16% aller Studierenden ist die Beeinträchtigung studienrelevant, d.h. es bestehen Barrieren in Bezug auf Studium, Lehre und Lernen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Nur bei 3% dieser Studierenden ist die Beeinträchtigung auf Anhieb zu erkennen, bei 56% ist sie auf Dauer unsichtbar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Vorliegende Beeinträchtigungen sind psychische Beeinträchtigungen (65%), chronisch-somatische Erkrankungen (13%), Mehrfachbeeinträchtigungen (7%), Sinnes und Bewegungsbeeinträchtigungen (5%), Legasthenie und weitere Teilleistungsstörungen (4%) und sonstige Beeinträchtigungen (5%).</a:t>
            </a:r>
          </a:p>
        </p:txBody>
      </p:sp>
    </p:spTree>
    <p:extLst>
      <p:ext uri="{BB962C8B-B14F-4D97-AF65-F5344CB8AC3E}">
        <p14:creationId xmlns:p14="http://schemas.microsoft.com/office/powerpoint/2010/main" val="156272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1543</Words>
  <Application>Microsoft Office PowerPoint</Application>
  <PresentationFormat>Bildschirmpräsentation (16:9)</PresentationFormat>
  <Paragraphs>255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PowerPoint-Präsentation</vt:lpstr>
      <vt:lpstr>Hallo!</vt:lpstr>
      <vt:lpstr>Break-Out rooms (5 Minuten) </vt:lpstr>
      <vt:lpstr>Input zu Hintergründen</vt:lpstr>
      <vt:lpstr>Rechtliche Grundlagen digitaler Barrierefreiheit</vt:lpstr>
      <vt:lpstr>Definition Behinderung</vt:lpstr>
      <vt:lpstr>(Digitale) Barrierefreiheit</vt:lpstr>
      <vt:lpstr>PowerPoint-Präsentation</vt:lpstr>
      <vt:lpstr>„Studierende mit Beeinträchtigungen“ sind eine heterogene Gruppe 22. Sozialerhebung, Deutsches Studentenwerk (2021) und best 3 (2023) </vt:lpstr>
      <vt:lpstr>Für manche ist Barrierefreiheit essentiell notwendig</vt:lpstr>
      <vt:lpstr>Für manche ist Barrierefreiheit essentiell notwendig</vt:lpstr>
      <vt:lpstr>Verknüpfung: Barrierefreiheit, KI und Lehre</vt:lpstr>
      <vt:lpstr>Für Lernende, aber nur bedingt für Lehre</vt:lpstr>
      <vt:lpstr>(Potenziell) Gute Einsatzmöglichkeiten in der Lehre</vt:lpstr>
      <vt:lpstr>Chancen, Grenzen und Herausforderungen</vt:lpstr>
      <vt:lpstr>Ausprobieren 1 – Alternativtext (Alt-Text)</vt:lpstr>
      <vt:lpstr>Ausprobieren 1 – Alternativtexte</vt:lpstr>
      <vt:lpstr>Ausprobieren 2 – Speech to text (Transkripte und UT)</vt:lpstr>
      <vt:lpstr>Ausprobieren 2 – Speech to text</vt:lpstr>
      <vt:lpstr>Fragen und Diskussion</vt:lpstr>
      <vt:lpstr>Vielen Dank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Schneider, Kristina</cp:lastModifiedBy>
  <cp:revision>204</cp:revision>
  <cp:lastPrinted>2024-07-01T16:47:13Z</cp:lastPrinted>
  <dcterms:created xsi:type="dcterms:W3CDTF">2017-08-09T09:33:14Z</dcterms:created>
  <dcterms:modified xsi:type="dcterms:W3CDTF">2024-07-08T15:37:28Z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